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4" r:id="rId6"/>
    <p:sldId id="265" r:id="rId7"/>
    <p:sldId id="286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62" r:id="rId16"/>
    <p:sldId id="281" r:id="rId17"/>
    <p:sldId id="282" r:id="rId18"/>
    <p:sldId id="307" r:id="rId19"/>
    <p:sldId id="283" r:id="rId20"/>
    <p:sldId id="308" r:id="rId21"/>
    <p:sldId id="285" r:id="rId22"/>
    <p:sldId id="310" r:id="rId23"/>
    <p:sldId id="311" r:id="rId24"/>
    <p:sldId id="312" r:id="rId25"/>
    <p:sldId id="290" r:id="rId26"/>
    <p:sldId id="313" r:id="rId27"/>
    <p:sldId id="291" r:id="rId28"/>
    <p:sldId id="309" r:id="rId29"/>
    <p:sldId id="293" r:id="rId30"/>
    <p:sldId id="292" r:id="rId31"/>
    <p:sldId id="294" r:id="rId32"/>
    <p:sldId id="299" r:id="rId33"/>
    <p:sldId id="279" r:id="rId34"/>
  </p:sldIdLst>
  <p:sldSz cx="18288000" cy="10287000"/>
  <p:notesSz cx="6858000" cy="9144000"/>
  <p:embeddedFontLst>
    <p:embeddedFont>
      <p:font typeface="Alice" panose="020B0604020202020204" charset="0"/>
      <p:regular r:id="rId36"/>
    </p:embeddedFont>
    <p:embeddedFont>
      <p:font typeface="Alice Bold Italics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Bold" panose="00000800000000000000" charset="0"/>
      <p:regular r:id="rId42"/>
    </p:embeddedFont>
    <p:embeddedFont>
      <p:font typeface="Poppins Bold Italic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la Durga Rama Satya Pradeep Kumar" userId="c2a82f15ab95a573" providerId="LiveId" clId="{5DFFD465-88BB-4E1C-BDA6-5C29BD3ABF8E}"/>
    <pc:docChg chg="undo custSel modSld">
      <pc:chgData name="Galla Durga Rama Satya Pradeep Kumar" userId="c2a82f15ab95a573" providerId="LiveId" clId="{5DFFD465-88BB-4E1C-BDA6-5C29BD3ABF8E}" dt="2025-03-22T01:37:03.511" v="24" actId="14100"/>
      <pc:docMkLst>
        <pc:docMk/>
      </pc:docMkLst>
      <pc:sldChg chg="modSp mod">
        <pc:chgData name="Galla Durga Rama Satya Pradeep Kumar" userId="c2a82f15ab95a573" providerId="LiveId" clId="{5DFFD465-88BB-4E1C-BDA6-5C29BD3ABF8E}" dt="2025-03-21T18:30:55.033" v="1" actId="14100"/>
        <pc:sldMkLst>
          <pc:docMk/>
          <pc:sldMk cId="0" sldId="265"/>
        </pc:sldMkLst>
      </pc:sldChg>
      <pc:sldChg chg="modSp mod">
        <pc:chgData name="Galla Durga Rama Satya Pradeep Kumar" userId="c2a82f15ab95a573" providerId="LiveId" clId="{5DFFD465-88BB-4E1C-BDA6-5C29BD3ABF8E}" dt="2025-03-21T18:44:23.391" v="3" actId="14100"/>
        <pc:sldMkLst>
          <pc:docMk/>
          <pc:sldMk cId="1341863648" sldId="286"/>
        </pc:sldMkLst>
      </pc:sldChg>
      <pc:sldChg chg="modSp mod">
        <pc:chgData name="Galla Durga Rama Satya Pradeep Kumar" userId="c2a82f15ab95a573" providerId="LiveId" clId="{5DFFD465-88BB-4E1C-BDA6-5C29BD3ABF8E}" dt="2025-03-21T19:02:24.476" v="4" actId="14100"/>
        <pc:sldMkLst>
          <pc:docMk/>
          <pc:sldMk cId="3409610239" sldId="300"/>
        </pc:sldMkLst>
      </pc:sldChg>
      <pc:sldChg chg="modSp mod">
        <pc:chgData name="Galla Durga Rama Satya Pradeep Kumar" userId="c2a82f15ab95a573" providerId="LiveId" clId="{5DFFD465-88BB-4E1C-BDA6-5C29BD3ABF8E}" dt="2025-03-21T19:18:24.861" v="8" actId="14100"/>
        <pc:sldMkLst>
          <pc:docMk/>
          <pc:sldMk cId="1980490902" sldId="302"/>
        </pc:sldMkLst>
      </pc:sldChg>
      <pc:sldChg chg="modSp mod">
        <pc:chgData name="Galla Durga Rama Satya Pradeep Kumar" userId="c2a82f15ab95a573" providerId="LiveId" clId="{5DFFD465-88BB-4E1C-BDA6-5C29BD3ABF8E}" dt="2025-03-21T19:36:45.589" v="22" actId="14100"/>
        <pc:sldMkLst>
          <pc:docMk/>
          <pc:sldMk cId="947431155" sldId="304"/>
        </pc:sldMkLst>
      </pc:sldChg>
      <pc:sldChg chg="modSp mod">
        <pc:chgData name="Galla Durga Rama Satya Pradeep Kumar" userId="c2a82f15ab95a573" providerId="LiveId" clId="{5DFFD465-88BB-4E1C-BDA6-5C29BD3ABF8E}" dt="2025-03-22T01:37:03.511" v="24" actId="14100"/>
        <pc:sldMkLst>
          <pc:docMk/>
          <pc:sldMk cId="10122662" sldId="313"/>
        </pc:sldMkLst>
      </pc:sldChg>
    </pc:docChg>
  </pc:docChgLst>
  <pc:docChgLst>
    <pc:chgData name="Galla Durga Rama Satya Pradeep Kumar" userId="c2a82f15ab95a573" providerId="LiveId" clId="{5C763D43-E722-4D5D-A85D-34560412B182}"/>
    <pc:docChg chg="undo custSel addSld delSld modSld">
      <pc:chgData name="Galla Durga Rama Satya Pradeep Kumar" userId="c2a82f15ab95a573" providerId="LiveId" clId="{5C763D43-E722-4D5D-A85D-34560412B182}" dt="2025-02-15T03:38:01.169" v="230" actId="14100"/>
      <pc:docMkLst>
        <pc:docMk/>
      </pc:docMkLst>
      <pc:sldChg chg="modSp mod">
        <pc:chgData name="Galla Durga Rama Satya Pradeep Kumar" userId="c2a82f15ab95a573" providerId="LiveId" clId="{5C763D43-E722-4D5D-A85D-34560412B182}" dt="2025-02-01T18:12:03.673" v="12" actId="20577"/>
        <pc:sldMkLst>
          <pc:docMk/>
          <pc:sldMk cId="0" sldId="260"/>
        </pc:sldMkLst>
      </pc:sldChg>
      <pc:sldChg chg="addSp delSp modSp mod">
        <pc:chgData name="Galla Durga Rama Satya Pradeep Kumar" userId="c2a82f15ab95a573" providerId="LiveId" clId="{5C763D43-E722-4D5D-A85D-34560412B182}" dt="2025-02-01T18:28:14.162" v="173" actId="1076"/>
        <pc:sldMkLst>
          <pc:docMk/>
          <pc:sldMk cId="2468183974" sldId="282"/>
        </pc:sldMkLst>
      </pc:sldChg>
      <pc:sldChg chg="addSp modSp new mod">
        <pc:chgData name="Galla Durga Rama Satya Pradeep Kumar" userId="c2a82f15ab95a573" providerId="LiveId" clId="{5C763D43-E722-4D5D-A85D-34560412B182}" dt="2025-02-01T18:32:43.935" v="193" actId="1076"/>
        <pc:sldMkLst>
          <pc:docMk/>
          <pc:sldMk cId="2439851032" sldId="283"/>
        </pc:sldMkLst>
      </pc:sldChg>
      <pc:sldChg chg="new del">
        <pc:chgData name="Galla Durga Rama Satya Pradeep Kumar" userId="c2a82f15ab95a573" providerId="LiveId" clId="{5C763D43-E722-4D5D-A85D-34560412B182}" dt="2025-02-01T18:33:39.344" v="196" actId="47"/>
        <pc:sldMkLst>
          <pc:docMk/>
          <pc:sldMk cId="579403979" sldId="284"/>
        </pc:sldMkLst>
      </pc:sldChg>
      <pc:sldChg chg="addSp modSp add mod">
        <pc:chgData name="Galla Durga Rama Satya Pradeep Kumar" userId="c2a82f15ab95a573" providerId="LiveId" clId="{5C763D43-E722-4D5D-A85D-34560412B182}" dt="2025-02-01T18:38:39.458" v="206"/>
        <pc:sldMkLst>
          <pc:docMk/>
          <pc:sldMk cId="2721832382" sldId="285"/>
        </pc:sldMkLst>
      </pc:sldChg>
      <pc:sldChg chg="modSp mod">
        <pc:chgData name="Galla Durga Rama Satya Pradeep Kumar" userId="c2a82f15ab95a573" providerId="LiveId" clId="{5C763D43-E722-4D5D-A85D-34560412B182}" dt="2025-02-15T03:38:01.169" v="230" actId="14100"/>
        <pc:sldMkLst>
          <pc:docMk/>
          <pc:sldMk cId="27965665" sldId="292"/>
        </pc:sldMkLst>
      </pc:sldChg>
    </pc:docChg>
  </pc:docChgLst>
  <pc:docChgLst>
    <pc:chgData name="Galla Durga Rama Satya Pradeep Kumar" userId="c2a82f15ab95a573" providerId="LiveId" clId="{9937E50B-6067-4FFE-BB4F-837F9890825C}"/>
    <pc:docChg chg="modSld">
      <pc:chgData name="Galla Durga Rama Satya Pradeep Kumar" userId="c2a82f15ab95a573" providerId="LiveId" clId="{9937E50B-6067-4FFE-BB4F-837F9890825C}" dt="2025-07-11T00:36:47.921" v="0" actId="14100"/>
      <pc:docMkLst>
        <pc:docMk/>
      </pc:docMkLst>
      <pc:sldChg chg="modSp mod">
        <pc:chgData name="Galla Durga Rama Satya Pradeep Kumar" userId="c2a82f15ab95a573" providerId="LiveId" clId="{9937E50B-6067-4FFE-BB4F-837F9890825C}" dt="2025-07-11T00:36:47.921" v="0" actId="14100"/>
        <pc:sldMkLst>
          <pc:docMk/>
          <pc:sldMk cId="584144433" sldId="305"/>
        </pc:sldMkLst>
        <pc:spChg chg="mod">
          <ac:chgData name="Galla Durga Rama Satya Pradeep Kumar" userId="c2a82f15ab95a573" providerId="LiveId" clId="{9937E50B-6067-4FFE-BB4F-837F9890825C}" dt="2025-07-11T00:36:47.921" v="0" actId="14100"/>
          <ac:spMkLst>
            <pc:docMk/>
            <pc:sldMk cId="584144433" sldId="305"/>
            <ac:spMk id="15" creationId="{0B567A0C-EF63-1D3C-D665-80CF359D5B25}"/>
          </ac:spMkLst>
        </pc:spChg>
      </pc:sldChg>
    </pc:docChg>
  </pc:docChgLst>
  <pc:docChgLst>
    <pc:chgData name="Galla Durga Rama Satya Pradeep Kumar" userId="c2a82f15ab95a573" providerId="LiveId" clId="{BCD9FC9E-B74D-4D6C-A822-BD7C9EE421F3}"/>
    <pc:docChg chg="undo redo custSel addSld delSld modSld sldOrd">
      <pc:chgData name="Galla Durga Rama Satya Pradeep Kumar" userId="c2a82f15ab95a573" providerId="LiveId" clId="{BCD9FC9E-B74D-4D6C-A822-BD7C9EE421F3}" dt="2025-03-04T15:09:01.860" v="2735" actId="1076"/>
      <pc:docMkLst>
        <pc:docMk/>
      </pc:docMkLst>
      <pc:sldChg chg="modSp mod">
        <pc:chgData name="Galla Durga Rama Satya Pradeep Kumar" userId="c2a82f15ab95a573" providerId="LiveId" clId="{BCD9FC9E-B74D-4D6C-A822-BD7C9EE421F3}" dt="2025-03-02T07:14:11.970" v="1" actId="20577"/>
        <pc:sldMkLst>
          <pc:docMk/>
          <pc:sldMk cId="0" sldId="257"/>
        </pc:sldMkLst>
      </pc:sldChg>
      <pc:sldChg chg="modSp mod">
        <pc:chgData name="Galla Durga Rama Satya Pradeep Kumar" userId="c2a82f15ab95a573" providerId="LiveId" clId="{BCD9FC9E-B74D-4D6C-A822-BD7C9EE421F3}" dt="2025-03-03T18:24:05.005" v="2688" actId="20577"/>
        <pc:sldMkLst>
          <pc:docMk/>
          <pc:sldMk cId="0" sldId="258"/>
        </pc:sldMkLst>
      </pc:sldChg>
      <pc:sldChg chg="addSp modSp mod">
        <pc:chgData name="Galla Durga Rama Satya Pradeep Kumar" userId="c2a82f15ab95a573" providerId="LiveId" clId="{BCD9FC9E-B74D-4D6C-A822-BD7C9EE421F3}" dt="2025-03-02T07:18:36.923" v="44" actId="113"/>
        <pc:sldMkLst>
          <pc:docMk/>
          <pc:sldMk cId="0" sldId="260"/>
        </pc:sldMkLst>
      </pc:sldChg>
      <pc:sldChg chg="del">
        <pc:chgData name="Galla Durga Rama Satya Pradeep Kumar" userId="c2a82f15ab95a573" providerId="LiveId" clId="{BCD9FC9E-B74D-4D6C-A822-BD7C9EE421F3}" dt="2025-03-02T09:03:50.017" v="45" actId="2696"/>
        <pc:sldMkLst>
          <pc:docMk/>
          <pc:sldMk cId="0" sldId="261"/>
        </pc:sldMkLst>
      </pc:sldChg>
      <pc:sldChg chg="addSp delSp modSp mod">
        <pc:chgData name="Galla Durga Rama Satya Pradeep Kumar" userId="c2a82f15ab95a573" providerId="LiveId" clId="{BCD9FC9E-B74D-4D6C-A822-BD7C9EE421F3}" dt="2025-03-03T15:39:11.126" v="1016" actId="1076"/>
        <pc:sldMkLst>
          <pc:docMk/>
          <pc:sldMk cId="0" sldId="262"/>
        </pc:sldMkLst>
      </pc:sldChg>
      <pc:sldChg chg="addSp delSp modSp del mod">
        <pc:chgData name="Galla Durga Rama Satya Pradeep Kumar" userId="c2a82f15ab95a573" providerId="LiveId" clId="{BCD9FC9E-B74D-4D6C-A822-BD7C9EE421F3}" dt="2025-03-03T15:39:27.093" v="1017" actId="2696"/>
        <pc:sldMkLst>
          <pc:docMk/>
          <pc:sldMk cId="0" sldId="263"/>
        </pc:sldMkLst>
      </pc:sldChg>
      <pc:sldChg chg="addSp delSp modSp mod">
        <pc:chgData name="Galla Durga Rama Satya Pradeep Kumar" userId="c2a82f15ab95a573" providerId="LiveId" clId="{BCD9FC9E-B74D-4D6C-A822-BD7C9EE421F3}" dt="2025-03-02T09:38:40.191" v="107" actId="1076"/>
        <pc:sldMkLst>
          <pc:docMk/>
          <pc:sldMk cId="0" sldId="264"/>
        </pc:sldMkLst>
      </pc:sldChg>
      <pc:sldChg chg="addSp delSp modSp mod">
        <pc:chgData name="Galla Durga Rama Satya Pradeep Kumar" userId="c2a82f15ab95a573" providerId="LiveId" clId="{BCD9FC9E-B74D-4D6C-A822-BD7C9EE421F3}" dt="2025-03-02T09:55:16.486" v="177" actId="1076"/>
        <pc:sldMkLst>
          <pc:docMk/>
          <pc:sldMk cId="0" sldId="265"/>
        </pc:sldMkLst>
      </pc:sldChg>
      <pc:sldChg chg="del">
        <pc:chgData name="Galla Durga Rama Satya Pradeep Kumar" userId="c2a82f15ab95a573" providerId="LiveId" clId="{BCD9FC9E-B74D-4D6C-A822-BD7C9EE421F3}" dt="2025-03-03T17:45:43.329" v="2024" actId="2696"/>
        <pc:sldMkLst>
          <pc:docMk/>
          <pc:sldMk cId="0" sldId="267"/>
        </pc:sldMkLst>
      </pc:sldChg>
      <pc:sldChg chg="del">
        <pc:chgData name="Galla Durga Rama Satya Pradeep Kumar" userId="c2a82f15ab95a573" providerId="LiveId" clId="{BCD9FC9E-B74D-4D6C-A822-BD7C9EE421F3}" dt="2025-03-03T17:46:07.204" v="2026" actId="2696"/>
        <pc:sldMkLst>
          <pc:docMk/>
          <pc:sldMk cId="0" sldId="278"/>
        </pc:sldMkLst>
      </pc:sldChg>
      <pc:sldChg chg="addSp delSp modSp mod">
        <pc:chgData name="Galla Durga Rama Satya Pradeep Kumar" userId="c2a82f15ab95a573" providerId="LiveId" clId="{BCD9FC9E-B74D-4D6C-A822-BD7C9EE421F3}" dt="2025-03-03T15:38:08.501" v="1006" actId="1582"/>
        <pc:sldMkLst>
          <pc:docMk/>
          <pc:sldMk cId="1608594176" sldId="281"/>
        </pc:sldMkLst>
      </pc:sldChg>
      <pc:sldChg chg="addSp delSp modSp mod">
        <pc:chgData name="Galla Durga Rama Satya Pradeep Kumar" userId="c2a82f15ab95a573" providerId="LiveId" clId="{BCD9FC9E-B74D-4D6C-A822-BD7C9EE421F3}" dt="2025-03-03T16:12:06.160" v="1081" actId="1076"/>
        <pc:sldMkLst>
          <pc:docMk/>
          <pc:sldMk cId="2468183974" sldId="282"/>
        </pc:sldMkLst>
      </pc:sldChg>
      <pc:sldChg chg="addSp delSp modSp mod">
        <pc:chgData name="Galla Durga Rama Satya Pradeep Kumar" userId="c2a82f15ab95a573" providerId="LiveId" clId="{BCD9FC9E-B74D-4D6C-A822-BD7C9EE421F3}" dt="2025-03-04T15:08:48.022" v="2734" actId="1076"/>
        <pc:sldMkLst>
          <pc:docMk/>
          <pc:sldMk cId="2439851032" sldId="283"/>
        </pc:sldMkLst>
      </pc:sldChg>
      <pc:sldChg chg="addSp delSp modSp mod">
        <pc:chgData name="Galla Durga Rama Satya Pradeep Kumar" userId="c2a82f15ab95a573" providerId="LiveId" clId="{BCD9FC9E-B74D-4D6C-A822-BD7C9EE421F3}" dt="2025-03-03T16:50:38.568" v="1480" actId="1076"/>
        <pc:sldMkLst>
          <pc:docMk/>
          <pc:sldMk cId="2721832382" sldId="285"/>
        </pc:sldMkLst>
      </pc:sldChg>
      <pc:sldChg chg="addSp delSp modSp mod">
        <pc:chgData name="Galla Durga Rama Satya Pradeep Kumar" userId="c2a82f15ab95a573" providerId="LiveId" clId="{BCD9FC9E-B74D-4D6C-A822-BD7C9EE421F3}" dt="2025-03-02T10:07:15.228" v="252" actId="15"/>
        <pc:sldMkLst>
          <pc:docMk/>
          <pc:sldMk cId="1341863648" sldId="286"/>
        </pc:sldMkLst>
      </pc:sldChg>
      <pc:sldChg chg="addSp delSp modSp del mod ord">
        <pc:chgData name="Galla Durga Rama Satya Pradeep Kumar" userId="c2a82f15ab95a573" providerId="LiveId" clId="{BCD9FC9E-B74D-4D6C-A822-BD7C9EE421F3}" dt="2025-03-03T18:14:29.443" v="2647" actId="2696"/>
        <pc:sldMkLst>
          <pc:docMk/>
          <pc:sldMk cId="1030009863" sldId="287"/>
        </pc:sldMkLst>
      </pc:sldChg>
      <pc:sldChg chg="addSp modSp mod ord">
        <pc:chgData name="Galla Durga Rama Satya Pradeep Kumar" userId="c2a82f15ab95a573" providerId="LiveId" clId="{BCD9FC9E-B74D-4D6C-A822-BD7C9EE421F3}" dt="2025-03-03T17:50:13.451" v="2040"/>
        <pc:sldMkLst>
          <pc:docMk/>
          <pc:sldMk cId="4085285388" sldId="290"/>
        </pc:sldMkLst>
      </pc:sldChg>
      <pc:sldChg chg="addSp delSp modSp mod ord">
        <pc:chgData name="Galla Durga Rama Satya Pradeep Kumar" userId="c2a82f15ab95a573" providerId="LiveId" clId="{BCD9FC9E-B74D-4D6C-A822-BD7C9EE421F3}" dt="2025-03-03T17:50:11.341" v="2038"/>
        <pc:sldMkLst>
          <pc:docMk/>
          <pc:sldMk cId="2378051871" sldId="291"/>
        </pc:sldMkLst>
      </pc:sldChg>
      <pc:sldChg chg="addSp modSp mod">
        <pc:chgData name="Galla Durga Rama Satya Pradeep Kumar" userId="c2a82f15ab95a573" providerId="LiveId" clId="{BCD9FC9E-B74D-4D6C-A822-BD7C9EE421F3}" dt="2025-03-03T17:30:46.410" v="1852" actId="1076"/>
        <pc:sldMkLst>
          <pc:docMk/>
          <pc:sldMk cId="27965665" sldId="292"/>
        </pc:sldMkLst>
      </pc:sldChg>
      <pc:sldChg chg="addSp delSp modSp mod">
        <pc:chgData name="Galla Durga Rama Satya Pradeep Kumar" userId="c2a82f15ab95a573" providerId="LiveId" clId="{BCD9FC9E-B74D-4D6C-A822-BD7C9EE421F3}" dt="2025-03-03T17:17:10.167" v="1796" actId="1076"/>
        <pc:sldMkLst>
          <pc:docMk/>
          <pc:sldMk cId="1117919940" sldId="293"/>
        </pc:sldMkLst>
      </pc:sldChg>
      <pc:sldChg chg="addSp delSp modSp mod">
        <pc:chgData name="Galla Durga Rama Satya Pradeep Kumar" userId="c2a82f15ab95a573" providerId="LiveId" clId="{BCD9FC9E-B74D-4D6C-A822-BD7C9EE421F3}" dt="2025-03-03T17:33:44.187" v="1900" actId="12"/>
        <pc:sldMkLst>
          <pc:docMk/>
          <pc:sldMk cId="3521572318" sldId="294"/>
        </pc:sldMkLst>
      </pc:sldChg>
      <pc:sldChg chg="del">
        <pc:chgData name="Galla Durga Rama Satya Pradeep Kumar" userId="c2a82f15ab95a573" providerId="LiveId" clId="{BCD9FC9E-B74D-4D6C-A822-BD7C9EE421F3}" dt="2025-03-03T17:45:48.038" v="2025" actId="2696"/>
        <pc:sldMkLst>
          <pc:docMk/>
          <pc:sldMk cId="4026849982" sldId="295"/>
        </pc:sldMkLst>
      </pc:sldChg>
      <pc:sldChg chg="del">
        <pc:chgData name="Galla Durga Rama Satya Pradeep Kumar" userId="c2a82f15ab95a573" providerId="LiveId" clId="{BCD9FC9E-B74D-4D6C-A822-BD7C9EE421F3}" dt="2025-03-03T17:46:19.252" v="2029" actId="2696"/>
        <pc:sldMkLst>
          <pc:docMk/>
          <pc:sldMk cId="2619835318" sldId="296"/>
        </pc:sldMkLst>
      </pc:sldChg>
      <pc:sldChg chg="del">
        <pc:chgData name="Galla Durga Rama Satya Pradeep Kumar" userId="c2a82f15ab95a573" providerId="LiveId" clId="{BCD9FC9E-B74D-4D6C-A822-BD7C9EE421F3}" dt="2025-03-03T17:46:15.187" v="2028" actId="2696"/>
        <pc:sldMkLst>
          <pc:docMk/>
          <pc:sldMk cId="3761876715" sldId="297"/>
        </pc:sldMkLst>
      </pc:sldChg>
      <pc:sldChg chg="del">
        <pc:chgData name="Galla Durga Rama Satya Pradeep Kumar" userId="c2a82f15ab95a573" providerId="LiveId" clId="{BCD9FC9E-B74D-4D6C-A822-BD7C9EE421F3}" dt="2025-03-03T17:46:10.548" v="2027" actId="2696"/>
        <pc:sldMkLst>
          <pc:docMk/>
          <pc:sldMk cId="1486782602" sldId="298"/>
        </pc:sldMkLst>
      </pc:sldChg>
      <pc:sldChg chg="addSp delSp modSp mod">
        <pc:chgData name="Galla Durga Rama Satya Pradeep Kumar" userId="c2a82f15ab95a573" providerId="LiveId" clId="{BCD9FC9E-B74D-4D6C-A822-BD7C9EE421F3}" dt="2025-03-03T17:45:33.987" v="2023" actId="1076"/>
        <pc:sldMkLst>
          <pc:docMk/>
          <pc:sldMk cId="593110579" sldId="299"/>
        </pc:sldMkLst>
      </pc:sldChg>
      <pc:sldChg chg="addSp delSp modSp new mod">
        <pc:chgData name="Galla Durga Rama Satya Pradeep Kumar" userId="c2a82f15ab95a573" providerId="LiveId" clId="{BCD9FC9E-B74D-4D6C-A822-BD7C9EE421F3}" dt="2025-03-02T10:14:53.204" v="316" actId="1076"/>
        <pc:sldMkLst>
          <pc:docMk/>
          <pc:sldMk cId="3409610239" sldId="300"/>
        </pc:sldMkLst>
      </pc:sldChg>
      <pc:sldChg chg="addSp delSp modSp new mod">
        <pc:chgData name="Galla Durga Rama Satya Pradeep Kumar" userId="c2a82f15ab95a573" providerId="LiveId" clId="{BCD9FC9E-B74D-4D6C-A822-BD7C9EE421F3}" dt="2025-03-02T10:36:18.399" v="354" actId="14100"/>
        <pc:sldMkLst>
          <pc:docMk/>
          <pc:sldMk cId="1705738777" sldId="301"/>
        </pc:sldMkLst>
      </pc:sldChg>
      <pc:sldChg chg="addSp delSp modSp new mod">
        <pc:chgData name="Galla Durga Rama Satya Pradeep Kumar" userId="c2a82f15ab95a573" providerId="LiveId" clId="{BCD9FC9E-B74D-4D6C-A822-BD7C9EE421F3}" dt="2025-03-04T15:01:03.322" v="2710" actId="1076"/>
        <pc:sldMkLst>
          <pc:docMk/>
          <pc:sldMk cId="1980490902" sldId="302"/>
        </pc:sldMkLst>
      </pc:sldChg>
      <pc:sldChg chg="addSp delSp modSp new mod">
        <pc:chgData name="Galla Durga Rama Satya Pradeep Kumar" userId="c2a82f15ab95a573" providerId="LiveId" clId="{BCD9FC9E-B74D-4D6C-A822-BD7C9EE421F3}" dt="2025-03-04T15:02:16.156" v="2723" actId="1076"/>
        <pc:sldMkLst>
          <pc:docMk/>
          <pc:sldMk cId="2045181707" sldId="303"/>
        </pc:sldMkLst>
      </pc:sldChg>
      <pc:sldChg chg="addSp delSp modSp new mod">
        <pc:chgData name="Galla Durga Rama Satya Pradeep Kumar" userId="c2a82f15ab95a573" providerId="LiveId" clId="{BCD9FC9E-B74D-4D6C-A822-BD7C9EE421F3}" dt="2025-03-04T15:05:03.691" v="2728" actId="1076"/>
        <pc:sldMkLst>
          <pc:docMk/>
          <pc:sldMk cId="947431155" sldId="304"/>
        </pc:sldMkLst>
      </pc:sldChg>
      <pc:sldChg chg="addSp delSp modSp new mod">
        <pc:chgData name="Galla Durga Rama Satya Pradeep Kumar" userId="c2a82f15ab95a573" providerId="LiveId" clId="{BCD9FC9E-B74D-4D6C-A822-BD7C9EE421F3}" dt="2025-03-04T15:08:13.325" v="2730" actId="1076"/>
        <pc:sldMkLst>
          <pc:docMk/>
          <pc:sldMk cId="584144433" sldId="305"/>
        </pc:sldMkLst>
      </pc:sldChg>
      <pc:sldChg chg="addSp delSp modSp new mod">
        <pc:chgData name="Galla Durga Rama Satya Pradeep Kumar" userId="c2a82f15ab95a573" providerId="LiveId" clId="{BCD9FC9E-B74D-4D6C-A822-BD7C9EE421F3}" dt="2025-03-03T15:10:09.733" v="767" actId="404"/>
        <pc:sldMkLst>
          <pc:docMk/>
          <pc:sldMk cId="3588730959" sldId="306"/>
        </pc:sldMkLst>
      </pc:sldChg>
      <pc:sldChg chg="addSp delSp modSp new mod">
        <pc:chgData name="Galla Durga Rama Satya Pradeep Kumar" userId="c2a82f15ab95a573" providerId="LiveId" clId="{BCD9FC9E-B74D-4D6C-A822-BD7C9EE421F3}" dt="2025-03-04T15:08:30.624" v="2733" actId="1035"/>
        <pc:sldMkLst>
          <pc:docMk/>
          <pc:sldMk cId="3708811553" sldId="307"/>
        </pc:sldMkLst>
      </pc:sldChg>
      <pc:sldChg chg="addSp delSp modSp new mod">
        <pc:chgData name="Galla Durga Rama Satya Pradeep Kumar" userId="c2a82f15ab95a573" providerId="LiveId" clId="{BCD9FC9E-B74D-4D6C-A822-BD7C9EE421F3}" dt="2025-03-04T15:09:01.860" v="2735" actId="1076"/>
        <pc:sldMkLst>
          <pc:docMk/>
          <pc:sldMk cId="2019602300" sldId="308"/>
        </pc:sldMkLst>
      </pc:sldChg>
      <pc:sldChg chg="addSp delSp modSp new mod">
        <pc:chgData name="Galla Durga Rama Satya Pradeep Kumar" userId="c2a82f15ab95a573" providerId="LiveId" clId="{BCD9FC9E-B74D-4D6C-A822-BD7C9EE421F3}" dt="2025-03-03T17:13:31.893" v="1738" actId="14100"/>
        <pc:sldMkLst>
          <pc:docMk/>
          <pc:sldMk cId="2232582524" sldId="309"/>
        </pc:sldMkLst>
      </pc:sldChg>
      <pc:sldChg chg="addSp delSp modSp new add del mod ord">
        <pc:chgData name="Galla Durga Rama Satya Pradeep Kumar" userId="c2a82f15ab95a573" providerId="LiveId" clId="{BCD9FC9E-B74D-4D6C-A822-BD7C9EE421F3}" dt="2025-03-03T18:32:16.725" v="2704" actId="14100"/>
        <pc:sldMkLst>
          <pc:docMk/>
          <pc:sldMk cId="4181703460" sldId="310"/>
        </pc:sldMkLst>
      </pc:sldChg>
      <pc:sldChg chg="addSp delSp modSp add mod">
        <pc:chgData name="Galla Durga Rama Satya Pradeep Kumar" userId="c2a82f15ab95a573" providerId="LiveId" clId="{BCD9FC9E-B74D-4D6C-A822-BD7C9EE421F3}" dt="2025-03-03T18:09:54.528" v="2159" actId="113"/>
        <pc:sldMkLst>
          <pc:docMk/>
          <pc:sldMk cId="2884121055" sldId="311"/>
        </pc:sldMkLst>
      </pc:sldChg>
      <pc:sldChg chg="addSp delSp modSp add mod">
        <pc:chgData name="Galla Durga Rama Satya Pradeep Kumar" userId="c2a82f15ab95a573" providerId="LiveId" clId="{BCD9FC9E-B74D-4D6C-A822-BD7C9EE421F3}" dt="2025-03-03T18:14:18.114" v="2646" actId="14100"/>
        <pc:sldMkLst>
          <pc:docMk/>
          <pc:sldMk cId="2504408572" sldId="312"/>
        </pc:sldMkLst>
      </pc:sldChg>
      <pc:sldChg chg="addSp delSp modSp add mod">
        <pc:chgData name="Galla Durga Rama Satya Pradeep Kumar" userId="c2a82f15ab95a573" providerId="LiveId" clId="{BCD9FC9E-B74D-4D6C-A822-BD7C9EE421F3}" dt="2025-03-03T18:21:27.151" v="2670" actId="1076"/>
        <pc:sldMkLst>
          <pc:docMk/>
          <pc:sldMk cId="10122662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EE467-0C1F-458F-964A-CE788796868E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91FEA-6D7C-42E9-9CC0-8FB9F6284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26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07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Drawbacks Compared to </a:t>
            </a:r>
            <a:r>
              <a:rPr lang="en-US" b="1" dirty="0" err="1"/>
              <a:t>QuIM</a:t>
            </a:r>
            <a:r>
              <a:rPr lang="en-US" b="1" dirty="0"/>
              <a:t>-RAG: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a broad overview without delving into specific innovative retrieval methods like </a:t>
            </a:r>
            <a:r>
              <a:rPr lang="en-US" dirty="0" err="1"/>
              <a:t>QuIM</a:t>
            </a:r>
            <a:r>
              <a:rPr lang="en-US" dirty="0"/>
              <a:t>-RAG's inverted question matching.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experimental validation of proposed methods.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3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1E92-03E3-B848-EAF6-6B2AF0B7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4B528-5B49-38FE-5398-E00A1B516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046B2-6975-C4C6-1FAB-0353E60A9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Drawbacks Compared to </a:t>
            </a:r>
            <a:r>
              <a:rPr lang="en-US" b="1" dirty="0" err="1"/>
              <a:t>QuIM</a:t>
            </a:r>
            <a:r>
              <a:rPr lang="en-US" b="1" dirty="0"/>
              <a:t>-RAG: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a broad overview without delving into specific innovative retrieval methods like </a:t>
            </a:r>
            <a:r>
              <a:rPr lang="en-US" dirty="0" err="1"/>
              <a:t>QuIM</a:t>
            </a:r>
            <a:r>
              <a:rPr lang="en-US" dirty="0"/>
              <a:t>-RAG's inverted question matching.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experimental validation of proposed methods.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001C1-55D7-1734-6482-31CEFB17C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Drawbacks Compared to </a:t>
            </a:r>
            <a:r>
              <a:rPr lang="en-IN" b="1" dirty="0" err="1"/>
              <a:t>QuIM</a:t>
            </a:r>
            <a:r>
              <a:rPr lang="en-IN" b="1" dirty="0"/>
              <a:t>-RAG: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Emphasizes post-generation validation rather than improving the retrieval process during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Does not propose a novel retrieval mechanism like </a:t>
            </a:r>
            <a:r>
              <a:rPr lang="en-IN" dirty="0" err="1"/>
              <a:t>QuIM</a:t>
            </a:r>
            <a:r>
              <a:rPr lang="en-IN" dirty="0"/>
              <a:t>-RAG's inverted question matching.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0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09CD6-8357-0354-0781-10B06A6A6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98ACB-1FB2-C0B8-F729-CEB08753C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08F82-717D-9CDC-B782-4A5654E5B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Drawbacks Compared to </a:t>
            </a:r>
            <a:r>
              <a:rPr lang="en-US" b="1" dirty="0" err="1"/>
              <a:t>QuIM</a:t>
            </a:r>
            <a:r>
              <a:rPr lang="en-US" b="1" dirty="0"/>
              <a:t>-RAG: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Relies on few-shot prompting, which may not be as effective in generating relevant questions for retrieval as </a:t>
            </a:r>
            <a:r>
              <a:rPr lang="en-US" dirty="0" err="1"/>
              <a:t>QuIM</a:t>
            </a:r>
            <a:r>
              <a:rPr lang="en-US" dirty="0"/>
              <a:t>-RAG's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A028-A3F3-5607-86DE-2CB76DB7E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09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CAB9-CDF7-66B5-482F-C451A048D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8DDA6-9632-3BF3-35BF-980A076A4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38EC5-13F1-ED3B-FB9D-065E419AC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B0B1-A4E6-54E5-F252-185850450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FEA-6D7C-42E9-9CC0-8FB9F6284BA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2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areer-advising.ndsu.ed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atalog.ndsu.ed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sv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sv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"/>
            <a:ext cx="5687616" cy="6079604"/>
          </a:xfrm>
          <a:custGeom>
            <a:avLst/>
            <a:gdLst/>
            <a:ahLst/>
            <a:cxnLst/>
            <a:rect l="l" t="t" r="r" b="b"/>
            <a:pathLst>
              <a:path w="6284747" h="6284747">
                <a:moveTo>
                  <a:pt x="0" y="0"/>
                </a:moveTo>
                <a:lnTo>
                  <a:pt x="6284747" y="0"/>
                </a:lnTo>
                <a:lnTo>
                  <a:pt x="6284747" y="6284747"/>
                </a:lnTo>
                <a:lnTo>
                  <a:pt x="0" y="6284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003253" y="4002253"/>
            <a:ext cx="6284747" cy="6284747"/>
          </a:xfrm>
          <a:custGeom>
            <a:avLst/>
            <a:gdLst/>
            <a:ahLst/>
            <a:cxnLst/>
            <a:rect l="l" t="t" r="r" b="b"/>
            <a:pathLst>
              <a:path w="6284747" h="6284747">
                <a:moveTo>
                  <a:pt x="6284747" y="6284747"/>
                </a:moveTo>
                <a:lnTo>
                  <a:pt x="0" y="6284747"/>
                </a:lnTo>
                <a:lnTo>
                  <a:pt x="0" y="0"/>
                </a:lnTo>
                <a:lnTo>
                  <a:pt x="6284747" y="0"/>
                </a:lnTo>
                <a:lnTo>
                  <a:pt x="6284747" y="628474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22320" y="693178"/>
            <a:ext cx="4636156" cy="46361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25471" r="-25471"/>
              </a:stretch>
            </a:blipFill>
            <a:ln w="114300" cap="sq">
              <a:solidFill>
                <a:srgbClr val="E59E6D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253460" y="3169445"/>
            <a:ext cx="4636156" cy="4636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6"/>
              <a:stretch>
                <a:fillRect t="-24906" b="-24906"/>
              </a:stretch>
            </a:blipFill>
            <a:ln w="114300" cap="sq">
              <a:solidFill>
                <a:srgbClr val="AFCDD7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722320" y="5631424"/>
            <a:ext cx="4636156" cy="4636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  <a:ln w="114300" cap="sq">
              <a:solidFill>
                <a:srgbClr val="CFD99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3253460" y="-1624900"/>
            <a:ext cx="4636156" cy="46361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8" cstate="print"/>
              <a:stretch>
                <a:fillRect l="-27516" r="-22577"/>
              </a:stretch>
            </a:blipFill>
            <a:ln w="114300" cap="sq">
              <a:solidFill>
                <a:srgbClr val="CFD993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rot="-10800000">
            <a:off x="-1514874" y="7949502"/>
            <a:ext cx="4509600" cy="3689672"/>
          </a:xfrm>
          <a:custGeom>
            <a:avLst/>
            <a:gdLst/>
            <a:ahLst/>
            <a:cxnLst/>
            <a:rect l="l" t="t" r="r" b="b"/>
            <a:pathLst>
              <a:path w="4509600" h="3689672">
                <a:moveTo>
                  <a:pt x="0" y="0"/>
                </a:moveTo>
                <a:lnTo>
                  <a:pt x="4509600" y="0"/>
                </a:lnTo>
                <a:lnTo>
                  <a:pt x="4509600" y="3689673"/>
                </a:lnTo>
                <a:lnTo>
                  <a:pt x="0" y="368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63061" y="4371494"/>
            <a:ext cx="10630857" cy="1180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1"/>
              </a:lnSpc>
            </a:pPr>
            <a:r>
              <a:rPr lang="en-US" sz="8000" spc="212" dirty="0">
                <a:solidFill>
                  <a:srgbClr val="393A38"/>
                </a:solidFill>
                <a:latin typeface="Alice"/>
                <a:ea typeface="Alice"/>
                <a:cs typeface="Alice"/>
                <a:sym typeface="Alice"/>
              </a:rPr>
              <a:t>Title: </a:t>
            </a:r>
            <a:r>
              <a:rPr lang="en-IN" sz="8400" spc="212" dirty="0">
                <a:solidFill>
                  <a:srgbClr val="393A38"/>
                </a:solidFill>
                <a:latin typeface="Alice Bold Italics"/>
              </a:rPr>
              <a:t>QuIM-RAG</a:t>
            </a:r>
            <a:r>
              <a:rPr lang="en-US" sz="10615" spc="212" dirty="0">
                <a:solidFill>
                  <a:srgbClr val="393A38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93743" y="4048453"/>
            <a:ext cx="10260025" cy="1688941"/>
          </a:xfrm>
          <a:custGeom>
            <a:avLst/>
            <a:gdLst/>
            <a:ahLst/>
            <a:cxnLst/>
            <a:rect l="l" t="t" r="r" b="b"/>
            <a:pathLst>
              <a:path w="8647263" h="1745175">
                <a:moveTo>
                  <a:pt x="0" y="0"/>
                </a:moveTo>
                <a:lnTo>
                  <a:pt x="8647263" y="0"/>
                </a:lnTo>
                <a:lnTo>
                  <a:pt x="8647263" y="1745175"/>
                </a:lnTo>
                <a:lnTo>
                  <a:pt x="0" y="1745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35359" y="8543595"/>
            <a:ext cx="5696769" cy="64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8" spc="75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Presented by Batch-07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5359" y="2906481"/>
            <a:ext cx="640331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CS-363 TERM PAPER 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5912682"/>
            <a:ext cx="12614451" cy="181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i="1" dirty="0">
                <a:solidFill>
                  <a:srgbClr val="393A38"/>
                </a:solidFill>
                <a:latin typeface="Poppins Bold Italics"/>
                <a:cs typeface="Poppins Bold Italics"/>
              </a:rPr>
              <a:t>Advancing Retrieval-Augmented Generation With Inverted Question Matching for Enhanced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i="1" dirty="0">
                <a:solidFill>
                  <a:srgbClr val="393A38"/>
                </a:solidFill>
                <a:latin typeface="Poppins Bold Italics"/>
                <a:cs typeface="Poppins Bold Italics"/>
              </a:rPr>
              <a:t>QA Performance</a:t>
            </a:r>
            <a:endParaRPr lang="en-US" sz="3399" b="1" i="1" dirty="0">
              <a:solidFill>
                <a:srgbClr val="393A38"/>
              </a:solidFill>
              <a:latin typeface="Poppins Bold Italics"/>
              <a:cs typeface="Poppins Bold Italics"/>
              <a:sym typeface="Poppins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EBBC39-63E0-2B93-9332-955DA3EB4584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FFD113-0133-4815-8E5F-7D4619D5FD31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2DCEAF75-0B3F-1E1B-FC0B-251452BF687F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9A66668-BEE4-4ADC-C970-4739EF7056A2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8719281-236D-A004-AA56-CC5208C1CC97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127EF60E-CE45-0A4A-D867-87165A084D9E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945A586-3BBB-61D5-A5FD-78D9F5AE7560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18D3110B-DBD4-FD4E-B3BD-41E9CD092687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88B6BE-3F9F-C8D5-4BBD-6262F599723B}"/>
              </a:ext>
            </a:extLst>
          </p:cNvPr>
          <p:cNvSpPr txBox="1"/>
          <p:nvPr/>
        </p:nvSpPr>
        <p:spPr>
          <a:xfrm>
            <a:off x="1822971" y="1575916"/>
            <a:ext cx="14242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Instead of storing </a:t>
            </a:r>
            <a:r>
              <a:rPr lang="en-US" sz="2400" b="1" dirty="0"/>
              <a:t>individual embeddings</a:t>
            </a:r>
            <a:r>
              <a:rPr lang="en-US" sz="2400" dirty="0"/>
              <a:t>, </a:t>
            </a:r>
            <a:r>
              <a:rPr lang="en-US" sz="2400" dirty="0" err="1"/>
              <a:t>QuIM</a:t>
            </a:r>
            <a:r>
              <a:rPr lang="en-US" sz="2400" dirty="0"/>
              <a:t>-RAG </a:t>
            </a:r>
            <a:r>
              <a:rPr lang="en-US" sz="2400" b="1" dirty="0"/>
              <a:t>quantizes</a:t>
            </a:r>
            <a:r>
              <a:rPr lang="en-US" sz="2400" dirty="0"/>
              <a:t> them by grouping </a:t>
            </a:r>
            <a:r>
              <a:rPr lang="en-US" sz="2400" b="1" dirty="0"/>
              <a:t>similar embeddings</a:t>
            </a:r>
            <a:r>
              <a:rPr lang="en-US" sz="2400" dirty="0"/>
              <a:t>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b="1" dirty="0"/>
              <a:t>prototype vector (centroid)</a:t>
            </a:r>
            <a:r>
              <a:rPr lang="en-US" sz="2400" dirty="0"/>
              <a:t> represents a </a:t>
            </a:r>
            <a:r>
              <a:rPr lang="en-US" sz="2400" b="1" dirty="0"/>
              <a:t>group of similar embeddings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b="1" dirty="0"/>
              <a:t>question is mapped to the nearest prototype vector</a:t>
            </a:r>
            <a:r>
              <a:rPr lang="en-US" sz="2400" dirty="0"/>
              <a:t> using </a:t>
            </a:r>
            <a:r>
              <a:rPr lang="en-US" sz="2400" b="1" dirty="0"/>
              <a:t>cosine similarity</a:t>
            </a:r>
            <a:r>
              <a:rPr lang="en-US" sz="2400" dirty="0"/>
              <a:t>.</a:t>
            </a:r>
          </a:p>
          <a:p>
            <a:pPr algn="just"/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DBC3B-B9EC-67A2-2DEC-A8F6CCDBE3AD}"/>
              </a:ext>
            </a:extLst>
          </p:cNvPr>
          <p:cNvSpPr txBox="1"/>
          <p:nvPr/>
        </p:nvSpPr>
        <p:spPr>
          <a:xfrm>
            <a:off x="7282421" y="525073"/>
            <a:ext cx="9217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Step 4: Apply Embedding Quantization</a:t>
            </a:r>
            <a:endParaRPr lang="en-IN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E7CC-AE99-A02F-170E-C7708B117DE0}"/>
              </a:ext>
            </a:extLst>
          </p:cNvPr>
          <p:cNvSpPr txBox="1"/>
          <p:nvPr/>
        </p:nvSpPr>
        <p:spPr>
          <a:xfrm>
            <a:off x="1346819" y="3318186"/>
            <a:ext cx="570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 of Prototype Vector Assignment</a:t>
            </a:r>
            <a:endParaRPr lang="en-IN" sz="2400" b="1" u="sng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9F4F7F9-FE10-D1D5-3103-5C82B248F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83451"/>
              </p:ext>
            </p:extLst>
          </p:nvPr>
        </p:nvGraphicFramePr>
        <p:xfrm>
          <a:off x="1822971" y="3845066"/>
          <a:ext cx="14449821" cy="537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669">
                  <a:extLst>
                    <a:ext uri="{9D8B030D-6E8A-4147-A177-3AD203B41FA5}">
                      <a16:colId xmlns:a16="http://schemas.microsoft.com/office/drawing/2014/main" val="3564491762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193302047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431837723"/>
                    </a:ext>
                  </a:extLst>
                </a:gridCol>
              </a:tblGrid>
              <a:tr h="794378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Prototype Vector (Quantized Embedding)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Mapped Question Embeddings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Linked Chunks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481469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P1 (0.12, -0.45, 0.78,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"Where can NDSU students find internship opportunities?"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"How do students search for internships?"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C1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662056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P2 (0.34, -0.67, 0.45,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"What are the steps to apply for an internship at NDSU?"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"How do I submit an internship application?"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C1,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107731"/>
                  </a:ext>
                </a:extLst>
              </a:tr>
              <a:tr h="1204990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P3 (0.55, -0.23, 0.68,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"What documents are required for an internship application?"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"Is a resume necessary for an internship?"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"Do internships require cover letters?"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C2,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260085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P4 (0.44, -0.33, 0.69,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"Where should internship applications be submitted?"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"What platform is used for internship applications?"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730569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P5 (0.21, -0.50, 0.82,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"How can the Career Center help with internship applications?"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"Does the Career Center provide resume support?"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C4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49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77BA08-4612-CE8D-E1AA-8884C9CB1FC3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F6F4C5-8191-5AB4-629E-543B593C4CCB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39ABFE9-0F7E-B9CD-5911-59C4CD4121A7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CC56145-EFD2-7C70-3514-02F62858D442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C1DACA73-F06A-DEBF-E5CD-F282F3F1DC17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33639495-DBA6-A364-389B-ABA76C7FF8B6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CCAD96E9-81A3-A599-91B2-932CB5F49240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3A63410-35EF-5778-A8B0-14D88B5E9BFE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03C362-8256-E44C-AD2E-DCA0060F7A6C}"/>
              </a:ext>
            </a:extLst>
          </p:cNvPr>
          <p:cNvSpPr txBox="1"/>
          <p:nvPr/>
        </p:nvSpPr>
        <p:spPr>
          <a:xfrm>
            <a:off x="1926635" y="1881289"/>
            <a:ext cx="14242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Each </a:t>
            </a:r>
            <a:r>
              <a:rPr lang="en-US" sz="2800" b="1" dirty="0"/>
              <a:t>prototype vector</a:t>
            </a:r>
            <a:r>
              <a:rPr lang="en-US" sz="2800" dirty="0"/>
              <a:t> is stored in an </a:t>
            </a:r>
            <a:r>
              <a:rPr lang="en-US" sz="2800" b="1" dirty="0"/>
              <a:t>inverted index</a:t>
            </a:r>
            <a:r>
              <a:rPr lang="en-US" sz="2800" dirty="0"/>
              <a:t>, allowing </a:t>
            </a:r>
            <a:r>
              <a:rPr lang="en-US" sz="2800" b="1" dirty="0"/>
              <a:t>fast lookups</a:t>
            </a:r>
            <a:r>
              <a:rPr lang="en-US" sz="2800" dirty="0"/>
              <a:t> based on a </a:t>
            </a:r>
            <a:r>
              <a:rPr lang="en-US" sz="2800" b="1" dirty="0"/>
              <a:t>query’s nearest prototype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A1145-8367-63DB-F57B-352500B070DF}"/>
              </a:ext>
            </a:extLst>
          </p:cNvPr>
          <p:cNvSpPr txBox="1"/>
          <p:nvPr/>
        </p:nvSpPr>
        <p:spPr>
          <a:xfrm>
            <a:off x="4007343" y="682027"/>
            <a:ext cx="124486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/>
              <a:t>Step 5: Store Quantized Embeddings in an Inverted Index</a:t>
            </a:r>
            <a:endParaRPr lang="en-IN" sz="4100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0225B0-947B-928B-8785-680AF842A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76590"/>
              </p:ext>
            </p:extLst>
          </p:nvPr>
        </p:nvGraphicFramePr>
        <p:xfrm>
          <a:off x="1640075" y="3311383"/>
          <a:ext cx="14473608" cy="537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3564491762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193302047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431837723"/>
                    </a:ext>
                  </a:extLst>
                </a:gridCol>
              </a:tblGrid>
              <a:tr h="794378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Prototype Vector (Quantized Embedding)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Mapped Question Embeddings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Linked Chunks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481469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P1 (0.12, -0.45, 0.78, ...)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"Where can NDSU students find internship opportunities?"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"How do students search for internships?"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C1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662056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P2 (0.34, -0.67, 0.45,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"What are the steps to apply for an internship at NDSU?"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"How do I submit an internship application?"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C1,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107731"/>
                  </a:ext>
                </a:extLst>
              </a:tr>
              <a:tr h="1204990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P3 (0.55, -0.23, 0.68,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/>
                        <a:t>"What documents are required for an internship application?"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i="1" dirty="0"/>
                        <a:t>"Is a resume necessary for an internship?"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i="1" dirty="0"/>
                        <a:t>"Do internships require cover letters?"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C2,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260085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P4 (0.44, -0.33, 0.69,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"Where should internship applications be submitted?"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"What platform is used for internship applications?"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730569"/>
                  </a:ext>
                </a:extLst>
              </a:tr>
              <a:tr h="843494">
                <a:tc>
                  <a:txBody>
                    <a:bodyPr/>
                    <a:lstStyle/>
                    <a:p>
                      <a:pPr algn="l"/>
                      <a:r>
                        <a:rPr lang="en-IN" b="1"/>
                        <a:t>P5 (0.21, -0.50, 0.82,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/>
                        <a:t>"How can the Career Center help with internship applications?"</a:t>
                      </a:r>
                      <a:r>
                        <a:rPr lang="en-US"/>
                        <a:t> </a:t>
                      </a:r>
                      <a:br>
                        <a:rPr lang="en-US"/>
                      </a:br>
                      <a:r>
                        <a:rPr lang="en-US" i="1"/>
                        <a:t>"Does the Career Center provide resume support?"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C4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18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B55F46-4FB3-458F-9EAA-CE9E9F6228BE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E55F80A-9714-6F08-D645-48CCF57A4E31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F5A895C5-32A5-2F94-6E14-EFBEB4291F28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FDFD1EA-F2A5-D2B7-2B39-991D14B0EE07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375A7BD-7504-C687-6DC9-5E8818FA5227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E72BB141-D793-8FD3-4354-940C91A99C8F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8D77E2A-A972-697D-743B-9D8799E210E8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75C49F4B-2AD7-9546-2BF5-63A760E243F6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74ECC5-B06B-060E-9D2B-FEB3AE9C6513}"/>
              </a:ext>
            </a:extLst>
          </p:cNvPr>
          <p:cNvSpPr txBox="1"/>
          <p:nvPr/>
        </p:nvSpPr>
        <p:spPr>
          <a:xfrm>
            <a:off x="1926635" y="1881289"/>
            <a:ext cx="14242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User Query: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"How do I apply for an internship and what documents are needed?"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Query Matching Process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Convert user query into an embedding vector using </a:t>
            </a:r>
            <a:r>
              <a:rPr lang="en-US" sz="2800" b="1" dirty="0"/>
              <a:t>BAAI/bge-large-en-v1.5</a:t>
            </a:r>
            <a:r>
              <a:rPr lang="en-US" sz="2800" dirty="0"/>
              <a:t>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Query Embedding Vector: (0.30, -0.50, 0.75, ..., 0.93)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Find the nearest prototype vector in the inverted index using cosine similarity.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8F393-EF31-A459-B86C-9264A8ED5C0E}"/>
              </a:ext>
            </a:extLst>
          </p:cNvPr>
          <p:cNvSpPr txBox="1"/>
          <p:nvPr/>
        </p:nvSpPr>
        <p:spPr>
          <a:xfrm>
            <a:off x="5879985" y="510038"/>
            <a:ext cx="11390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Step 6: Query Processing &amp; Retrieval</a:t>
            </a:r>
            <a:endParaRPr lang="en-IN" sz="5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0DAF4-598A-BF56-29CF-66484FA1172D}"/>
              </a:ext>
            </a:extLst>
          </p:cNvPr>
          <p:cNvSpPr txBox="1"/>
          <p:nvPr/>
        </p:nvSpPr>
        <p:spPr>
          <a:xfrm>
            <a:off x="1926634" y="5159550"/>
            <a:ext cx="534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Matches (Cosine Similarity Scores):</a:t>
            </a:r>
            <a:endParaRPr lang="en-IN" sz="24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2C85F65-9A35-D66E-2955-479761E2C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21089"/>
              </p:ext>
            </p:extLst>
          </p:nvPr>
        </p:nvGraphicFramePr>
        <p:xfrm>
          <a:off x="2951312" y="5719947"/>
          <a:ext cx="7632848" cy="1468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63">
                  <a:extLst>
                    <a:ext uri="{9D8B030D-6E8A-4147-A177-3AD203B41FA5}">
                      <a16:colId xmlns:a16="http://schemas.microsoft.com/office/drawing/2014/main" val="1583222885"/>
                    </a:ext>
                  </a:extLst>
                </a:gridCol>
                <a:gridCol w="1807780">
                  <a:extLst>
                    <a:ext uri="{9D8B030D-6E8A-4147-A177-3AD203B41FA5}">
                      <a16:colId xmlns:a16="http://schemas.microsoft.com/office/drawing/2014/main" val="3976667394"/>
                    </a:ext>
                  </a:extLst>
                </a:gridCol>
                <a:gridCol w="1539961">
                  <a:extLst>
                    <a:ext uri="{9D8B030D-6E8A-4147-A177-3AD203B41FA5}">
                      <a16:colId xmlns:a16="http://schemas.microsoft.com/office/drawing/2014/main" val="3176411475"/>
                    </a:ext>
                  </a:extLst>
                </a:gridCol>
                <a:gridCol w="2008644">
                  <a:extLst>
                    <a:ext uri="{9D8B030D-6E8A-4147-A177-3AD203B41FA5}">
                      <a16:colId xmlns:a16="http://schemas.microsoft.com/office/drawing/2014/main" val="3711657830"/>
                    </a:ext>
                  </a:extLst>
                </a:gridCol>
              </a:tblGrid>
              <a:tr h="50489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User Query Embedding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Matched Prototype Vector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Similarity Score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Retrieved Chunks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53873"/>
                  </a:ext>
                </a:extLst>
              </a:tr>
              <a:tr h="367122">
                <a:tc>
                  <a:txBody>
                    <a:bodyPr/>
                    <a:lstStyle/>
                    <a:p>
                      <a:pPr algn="ctr"/>
                      <a:r>
                        <a:rPr lang="en-IN" i="1"/>
                        <a:t>(0.30, -0.50, 0.75,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0.97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C1, C3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355876"/>
                  </a:ext>
                </a:extLst>
              </a:tr>
              <a:tr h="461231">
                <a:tc>
                  <a:txBody>
                    <a:bodyPr/>
                    <a:lstStyle/>
                    <a:p>
                      <a:pPr algn="ctr"/>
                      <a:r>
                        <a:rPr lang="en-IN" i="1"/>
                        <a:t>(0.30, -0.50, 0.75, ...)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0.92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C2, C3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0761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6D78D1-D6DE-F9E1-B956-2D2F6AFFA420}"/>
              </a:ext>
            </a:extLst>
          </p:cNvPr>
          <p:cNvSpPr txBox="1"/>
          <p:nvPr/>
        </p:nvSpPr>
        <p:spPr>
          <a:xfrm>
            <a:off x="1926634" y="7591772"/>
            <a:ext cx="11753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Since these prototype vectors map to multiple questions and chunks, the system retrieves: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C1 (General steps for applying)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C2 (Required documents: resume, cover letter, transcripts, recommendations, etc.)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C3 (Submission process via CareerLink &amp; approval requirements)</a:t>
            </a:r>
          </a:p>
        </p:txBody>
      </p:sp>
    </p:spTree>
    <p:extLst>
      <p:ext uri="{BB962C8B-B14F-4D97-AF65-F5344CB8AC3E}">
        <p14:creationId xmlns:p14="http://schemas.microsoft.com/office/powerpoint/2010/main" val="94743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69518E-0F8C-523F-47A2-052FFEA4367B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032C52-2D26-9932-09CD-774A035AAC42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2F798DFD-6694-3622-584D-F49BB620C409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657D254-1CC2-D4AE-C203-88FCDA50EC23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5B795DE8-A243-BC57-E592-71386A9BA83F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6EC5BA79-214C-BE15-E16F-8749AA3EDBCF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4275945-88C4-F798-AA80-3252152DE4C2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5AAEA36C-36C7-CA53-97BE-056D36DC090D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0C8EE2-D1A5-8BDB-D13A-7828038A789B}"/>
              </a:ext>
            </a:extLst>
          </p:cNvPr>
          <p:cNvSpPr txBox="1"/>
          <p:nvPr/>
        </p:nvSpPr>
        <p:spPr>
          <a:xfrm>
            <a:off x="1871192" y="1980547"/>
            <a:ext cx="14242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Once the </a:t>
            </a:r>
            <a:r>
              <a:rPr lang="en-US" sz="2800" b="1" dirty="0"/>
              <a:t>most relevant document chunks are retrieved</a:t>
            </a:r>
            <a:r>
              <a:rPr lang="en-US" sz="2800" dirty="0"/>
              <a:t>, the system </a:t>
            </a:r>
            <a:r>
              <a:rPr lang="en-US" sz="2800" b="1" dirty="0"/>
              <a:t>passes them as context</a:t>
            </a:r>
            <a:r>
              <a:rPr lang="en-US" sz="2800" dirty="0"/>
              <a:t> to the </a:t>
            </a:r>
            <a:r>
              <a:rPr lang="en-US" sz="2800" b="1" dirty="0"/>
              <a:t>LLM (Meta-LLaMA3-8B-instruct)</a:t>
            </a:r>
            <a:r>
              <a:rPr lang="en-US" sz="2800" dirty="0"/>
              <a:t> to generate a </a:t>
            </a:r>
            <a:r>
              <a:rPr lang="en-US" sz="2800" b="1" dirty="0"/>
              <a:t>coherent and contextually accurate answer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771E9-67E5-60EE-4BA2-167EA69A4455}"/>
              </a:ext>
            </a:extLst>
          </p:cNvPr>
          <p:cNvSpPr txBox="1"/>
          <p:nvPr/>
        </p:nvSpPr>
        <p:spPr>
          <a:xfrm>
            <a:off x="4355246" y="626110"/>
            <a:ext cx="13775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Step 7: Answer Generation Using Retrieved Chunks</a:t>
            </a:r>
            <a:endParaRPr lang="en-IN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67A0C-EF63-1D3C-D665-80CF359D5B25}"/>
              </a:ext>
            </a:extLst>
          </p:cNvPr>
          <p:cNvSpPr txBox="1"/>
          <p:nvPr/>
        </p:nvSpPr>
        <p:spPr>
          <a:xfrm>
            <a:off x="1871192" y="3614350"/>
            <a:ext cx="136095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Process of Answer Generation:</a:t>
            </a:r>
          </a:p>
          <a:p>
            <a:pPr marL="971550" lvl="1" indent="-514350">
              <a:buAutoNum type="arabicPeriod"/>
            </a:pPr>
            <a:r>
              <a:rPr lang="en-US" sz="2800" b="1" dirty="0"/>
              <a:t>Combine Retrieved Chunks</a:t>
            </a:r>
            <a:r>
              <a:rPr lang="en-US" sz="2800" dirty="0"/>
              <a:t> – Merge the </a:t>
            </a:r>
            <a:r>
              <a:rPr lang="en-US" sz="2800" b="1" dirty="0"/>
              <a:t>retrieved text passages</a:t>
            </a:r>
            <a:r>
              <a:rPr lang="en-US" sz="2800" dirty="0"/>
              <a:t> (C1, C2, C3) into a structured input for the LLM.</a:t>
            </a:r>
          </a:p>
          <a:p>
            <a:pPr marL="971550" lvl="1" indent="-514350">
              <a:buAutoNum type="arabicPeriod"/>
            </a:pPr>
            <a:r>
              <a:rPr lang="en-US" sz="2800" b="1" dirty="0"/>
              <a:t>Format Input for the LLM</a:t>
            </a:r>
            <a:r>
              <a:rPr lang="en-US" sz="2800" dirty="0"/>
              <a:t> – Convert the retrieved text into a </a:t>
            </a:r>
            <a:r>
              <a:rPr lang="en-US" sz="2800" b="1" dirty="0"/>
              <a:t>prompt-friendly format</a:t>
            </a:r>
            <a:r>
              <a:rPr lang="en-US" sz="2800" dirty="0"/>
              <a:t>.</a:t>
            </a:r>
          </a:p>
          <a:p>
            <a:pPr marL="971550" lvl="1" indent="-514350">
              <a:buAutoNum type="arabicPeriod"/>
            </a:pPr>
            <a:r>
              <a:rPr lang="en-US" sz="2800" b="1" dirty="0"/>
              <a:t>Pass Context to Meta-LLaMA3-8B-instruct</a:t>
            </a:r>
            <a:r>
              <a:rPr lang="en-US" sz="2800" dirty="0"/>
              <a:t> – The LLM generates a </a:t>
            </a:r>
            <a:r>
              <a:rPr lang="en-US" sz="2800" b="1" dirty="0"/>
              <a:t>natural language response</a:t>
            </a:r>
            <a:r>
              <a:rPr lang="en-US" sz="2800" dirty="0"/>
              <a:t> using the extracted content.</a:t>
            </a:r>
            <a:endParaRPr lang="en-I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78088-F6BA-2B36-A411-D010A8299075}"/>
              </a:ext>
            </a:extLst>
          </p:cNvPr>
          <p:cNvSpPr txBox="1"/>
          <p:nvPr/>
        </p:nvSpPr>
        <p:spPr>
          <a:xfrm>
            <a:off x="1449511" y="6722893"/>
            <a:ext cx="150858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Example: Input to LLM</a:t>
            </a:r>
          </a:p>
          <a:p>
            <a:pPr algn="just"/>
            <a:r>
              <a:rPr lang="en-US" sz="2200" dirty="0"/>
              <a:t>Retrieved Chunks (Merged Context for Answer Generation):</a:t>
            </a:r>
          </a:p>
          <a:p>
            <a:pPr algn="just"/>
            <a:r>
              <a:rPr lang="en-US" sz="2200" b="1" u="sng" dirty="0"/>
              <a:t>Chunk C1: </a:t>
            </a:r>
            <a:r>
              <a:rPr lang="en-US" sz="2200" dirty="0"/>
              <a:t>"Students can find internship opportunities through CareerLink or external job portals. Applications must be submitted before the deadline, and some internships require departmental approval."  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b="1" u="sng" dirty="0"/>
              <a:t>Chunk C2: </a:t>
            </a:r>
            <a:r>
              <a:rPr lang="en-US" sz="2200" dirty="0"/>
              <a:t>"Applicants must prepare a resume, cover letter, and sometimes a recommendation letter. Some companies may also require a transcript or writing sample."  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b="1" u="sng" dirty="0"/>
              <a:t>Chunk C3: </a:t>
            </a:r>
            <a:r>
              <a:rPr lang="en-US" sz="2200" dirty="0"/>
              <a:t>"Internship applications are submitted via CareerLink. Students must verify eligibility based on their major before submission. Departmental approval is sometimes required."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58414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EA72-DA30-ABEF-B8CF-98DCD272D38A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C706E8-1DFB-0A3E-835E-E6EEFC3C9F8F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80838365-90F1-10A2-0FC3-723A3B541F0E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AB76D99-7F3F-E79D-FE50-EBAD2C976E36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BEDE019C-6E28-6901-BBEF-4F36D5ECB139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83E656C3-2795-9AC6-5E4D-4FD3271308F5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C3FB03FE-2DDA-2632-C515-D96EB7922EC9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6BAD7C2-75C8-A6F2-1AE7-FDBC4F9C4322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1285F9-058C-799B-1BDF-7D9390C56806}"/>
              </a:ext>
            </a:extLst>
          </p:cNvPr>
          <p:cNvSpPr txBox="1"/>
          <p:nvPr/>
        </p:nvSpPr>
        <p:spPr>
          <a:xfrm>
            <a:off x="4652596" y="616652"/>
            <a:ext cx="13775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Step 7: Answer Generation Using Retrieved Chunks</a:t>
            </a:r>
            <a:endParaRPr lang="en-IN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D057A-E804-EBDA-38EF-53C8BDB5FF01}"/>
              </a:ext>
            </a:extLst>
          </p:cNvPr>
          <p:cNvSpPr txBox="1"/>
          <p:nvPr/>
        </p:nvSpPr>
        <p:spPr>
          <a:xfrm>
            <a:off x="1429060" y="1630216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Final LLM Input Prompt: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8AAD3-831A-75EA-56CC-225F6654C5C9}"/>
              </a:ext>
            </a:extLst>
          </p:cNvPr>
          <p:cNvSpPr txBox="1"/>
          <p:nvPr/>
        </p:nvSpPr>
        <p:spPr>
          <a:xfrm>
            <a:off x="2629728" y="2303399"/>
            <a:ext cx="142575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User Query: </a:t>
            </a:r>
            <a:r>
              <a:rPr lang="en-US" sz="3200" dirty="0"/>
              <a:t>"How do I apply for an internship and what documents are needed?"  </a:t>
            </a:r>
          </a:p>
          <a:p>
            <a:pPr algn="just"/>
            <a:r>
              <a:rPr lang="en-US" sz="3200" b="1" dirty="0"/>
              <a:t>Relevant Information:  </a:t>
            </a:r>
          </a:p>
          <a:p>
            <a:pPr algn="just"/>
            <a:r>
              <a:rPr lang="en-US" sz="3200" dirty="0"/>
              <a:t>1. Steps for applying: Students can find internship opportunities through CareerLink or external job portals. Applications must be submitted before the deadline.  </a:t>
            </a:r>
          </a:p>
          <a:p>
            <a:pPr algn="just"/>
            <a:r>
              <a:rPr lang="en-US" sz="3200" dirty="0"/>
              <a:t>2. Required documents: A resume, cover letter, and sometimes a recommendation letter or transcript may be needed.  </a:t>
            </a:r>
          </a:p>
          <a:p>
            <a:pPr algn="just"/>
            <a:r>
              <a:rPr lang="en-US" sz="3200" dirty="0"/>
              <a:t>3. Submission process: Applications are submitted via CareerLink, and some require departmental approval.  </a:t>
            </a:r>
          </a:p>
          <a:p>
            <a:pPr algn="just"/>
            <a:r>
              <a:rPr lang="en-US" sz="3200" dirty="0"/>
              <a:t>Generate a concise and accurate answer based on the above information.</a:t>
            </a:r>
          </a:p>
          <a:p>
            <a:pPr algn="just"/>
            <a:endParaRPr lang="en-IN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CC54E-C1AC-57A1-E913-5D649796F668}"/>
              </a:ext>
            </a:extLst>
          </p:cNvPr>
          <p:cNvSpPr txBox="1"/>
          <p:nvPr/>
        </p:nvSpPr>
        <p:spPr>
          <a:xfrm>
            <a:off x="1655168" y="694370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Final Answer Generated by Meta-LLaMA3-8B-instruct:</a:t>
            </a:r>
            <a:endParaRPr lang="en-IN" sz="28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8E2D7-D1B2-B195-2358-449724E01AFC}"/>
              </a:ext>
            </a:extLst>
          </p:cNvPr>
          <p:cNvSpPr txBox="1"/>
          <p:nvPr/>
        </p:nvSpPr>
        <p:spPr>
          <a:xfrm>
            <a:off x="2879304" y="7663780"/>
            <a:ext cx="1390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To apply for an internship at NDSU, students should explore opportunities on CareerLink or external job portals. They must prepare a resume, cover letter, and sometimes additional documents like a transcript or recommendation letter. Applications should be submitted via CareerLink, and students should verify their eligibility before applying. Departmental approval may be required for certain internships.</a:t>
            </a:r>
          </a:p>
          <a:p>
            <a:pPr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873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F95403-A049-8A63-7F03-2B7660F9A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15" y="2756657"/>
            <a:ext cx="7240174" cy="691276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95328" y="534988"/>
            <a:ext cx="15553728" cy="865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5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Algorithms used and how those algorithms work</a:t>
            </a:r>
            <a:endParaRPr lang="en-IN" sz="55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DD71-4796-4588-F582-D6D84EB206A6}"/>
              </a:ext>
            </a:extLst>
          </p:cNvPr>
          <p:cNvSpPr txBox="1"/>
          <p:nvPr/>
        </p:nvSpPr>
        <p:spPr>
          <a:xfrm>
            <a:off x="1441713" y="1800633"/>
            <a:ext cx="1454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/>
              <a:t>QuIM</a:t>
            </a:r>
            <a:r>
              <a:rPr lang="en-US" sz="2800" dirty="0"/>
              <a:t>-RAG leverages </a:t>
            </a:r>
            <a:r>
              <a:rPr lang="en-US" sz="2800" b="1" dirty="0"/>
              <a:t>three key algorithms</a:t>
            </a:r>
            <a:r>
              <a:rPr lang="en-US" sz="2800" dirty="0"/>
              <a:t> to enhance </a:t>
            </a:r>
            <a:r>
              <a:rPr lang="en-US" sz="2800" b="1" dirty="0"/>
              <a:t>retrieval-augmented generation (RAG)</a:t>
            </a:r>
            <a:r>
              <a:rPr lang="en-US" sz="2800" dirty="0"/>
              <a:t>: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11B64-43C6-9336-346E-F8FC5752D7F7}"/>
              </a:ext>
            </a:extLst>
          </p:cNvPr>
          <p:cNvSpPr txBox="1"/>
          <p:nvPr/>
        </p:nvSpPr>
        <p:spPr>
          <a:xfrm>
            <a:off x="1079104" y="258182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600" b="1" dirty="0"/>
              <a:t>Inverted Index Construction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69965-F82E-EB38-2B4D-95DBE45BC6BC}"/>
              </a:ext>
            </a:extLst>
          </p:cNvPr>
          <p:cNvSpPr txBox="1"/>
          <p:nvPr/>
        </p:nvSpPr>
        <p:spPr>
          <a:xfrm>
            <a:off x="1101280" y="3351495"/>
            <a:ext cx="85467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Purpose: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Efficiently store and retrieve document chunks based on pre-generated question embeddings.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Use prototype-based quantization to improve lookup speed.</a:t>
            </a:r>
          </a:p>
          <a:p>
            <a:pPr algn="just"/>
            <a:r>
              <a:rPr lang="en-US" sz="2400" b="1" dirty="0"/>
              <a:t>How It Works:</a:t>
            </a:r>
            <a:endParaRPr lang="en-US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Generate embeddings for pre-generated questions using BAAI/bge-large-en-v1.5.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Cluster embeddings into prototype vectors (quantized embeddings).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Store prototype vectors in an inverted index, mapping them to multiple questions and document chunks.</a:t>
            </a:r>
          </a:p>
          <a:p>
            <a:pPr algn="just"/>
            <a:r>
              <a:rPr lang="en-US" sz="2400" b="1" dirty="0"/>
              <a:t>Example: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"How do I apply for an internship?" and "What are the steps for internship applications?" → Mapped to the same prototype vector (P2).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P2 is stored in the index and linked to document chunks C1 &amp; C3.</a:t>
            </a:r>
            <a:endParaRPr lang="en-I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62CFF-C016-FF2B-A0A2-0D8D2D9D9861}"/>
              </a:ext>
            </a:extLst>
          </p:cNvPr>
          <p:cNvSpPr txBox="1"/>
          <p:nvPr/>
        </p:nvSpPr>
        <p:spPr>
          <a:xfrm>
            <a:off x="1871192" y="1399084"/>
            <a:ext cx="1051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600" b="1" dirty="0"/>
              <a:t>Query Matching Algorithm (Using Cosine Similarity)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09F04-F084-291E-613B-E81FBB929258}"/>
              </a:ext>
            </a:extLst>
          </p:cNvPr>
          <p:cNvSpPr txBox="1"/>
          <p:nvPr/>
        </p:nvSpPr>
        <p:spPr>
          <a:xfrm>
            <a:off x="863080" y="2247044"/>
            <a:ext cx="993710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u="sng" dirty="0"/>
              <a:t>Purpose: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Match user queries with the most relevant prototype vectors in the inverted index.</a:t>
            </a:r>
          </a:p>
          <a:p>
            <a:pPr algn="just"/>
            <a:r>
              <a:rPr lang="en-IN" sz="2800" b="1" u="sng" dirty="0"/>
              <a:t> How It Works:</a:t>
            </a:r>
            <a:endParaRPr lang="en-IN" sz="28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Convert user query into an embedding vector.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Find the closest prototype vector using cosine similarity.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Retrieve all mapped questions and linked document chunks from the index.</a:t>
            </a:r>
          </a:p>
          <a:p>
            <a:pPr algn="just"/>
            <a:r>
              <a:rPr lang="en-IN" sz="2800" b="1" u="sng" dirty="0"/>
              <a:t>Example: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User Query: "How do I apply for an internship and what documents do I need?“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Query embedding vector: (0.30, -0.50, 0.75, ...)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Closest prototype vector (P2, similarity 0.97) → Retrieves chunks C1, C3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800" dirty="0"/>
              <a:t>Second closest prototype vector (P3, similarity 0.92) → Retrieves chunks C2, C3</a:t>
            </a:r>
          </a:p>
          <a:p>
            <a:pPr algn="just"/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1483C-5490-7C35-FAF2-FF3DEA759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48" y="2695228"/>
            <a:ext cx="5688632" cy="54006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0859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DB3C5409-7F7E-3344-0164-C524B03EF3FF}"/>
              </a:ext>
            </a:extLst>
          </p:cNvPr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145B527-5B05-D5C8-B9FE-46FB1E0B97AA}"/>
              </a:ext>
            </a:extLst>
          </p:cNvPr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001F-2EB5-E793-EDBE-E17121424A6B}"/>
              </a:ext>
            </a:extLst>
          </p:cNvPr>
          <p:cNvSpPr txBox="1"/>
          <p:nvPr/>
        </p:nvSpPr>
        <p:spPr>
          <a:xfrm>
            <a:off x="2303240" y="1224520"/>
            <a:ext cx="15582539" cy="1022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l">
              <a:lnSpc>
                <a:spcPts val="8210"/>
              </a:lnSpc>
              <a:buFont typeface="+mj-lt"/>
              <a:buAutoNum type="arabicPeriod" startAt="3"/>
            </a:pPr>
            <a:r>
              <a:rPr lang="en-IN" sz="6000" b="1" dirty="0"/>
              <a:t>LLM-Based Answer Generation Algorithm</a:t>
            </a:r>
            <a:endParaRPr lang="en-US" sz="6000" b="1" spc="171" dirty="0">
              <a:solidFill>
                <a:srgbClr val="393A3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27A4A-9632-585C-859B-3C959FA0E682}"/>
              </a:ext>
            </a:extLst>
          </p:cNvPr>
          <p:cNvSpPr txBox="1"/>
          <p:nvPr/>
        </p:nvSpPr>
        <p:spPr>
          <a:xfrm>
            <a:off x="3023320" y="2623220"/>
            <a:ext cx="1252939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Purpose: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Generate accurate, context-aware responses using retrieved chunks.</a:t>
            </a:r>
          </a:p>
          <a:p>
            <a:pPr algn="just"/>
            <a:r>
              <a:rPr lang="en-US" sz="3000" b="1" dirty="0"/>
              <a:t>How It Works:</a:t>
            </a:r>
            <a:endParaRPr lang="en-US" sz="30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Merge retrieved chunks into a structured input for the LLM.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Pass the structured input to Meta-LLaMA3-8B-instruct.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Generate a natural language answer while maintaining factual accuracy.</a:t>
            </a:r>
          </a:p>
          <a:p>
            <a:pPr algn="just"/>
            <a:r>
              <a:rPr lang="en-US" sz="3000" b="1" dirty="0"/>
              <a:t>Example: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Retrieved Chunks (C1, C2, C3) → Passed as context to LLM</a:t>
            </a:r>
          </a:p>
          <a:p>
            <a:pPr lvl="1" algn="just"/>
            <a:r>
              <a:rPr lang="en-US" sz="3000" b="1" dirty="0"/>
              <a:t>Final Answer:</a:t>
            </a:r>
          </a:p>
          <a:p>
            <a:pPr lvl="2" algn="just"/>
            <a:r>
              <a:rPr lang="en-US" sz="3000" dirty="0"/>
              <a:t>"To apply for an internship at NDSU, students should explore opportunities on CareerLink or external job portals. Required documents include a resume, cover letter, and sometimes additional documents like a transcript or recommendation letter."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46818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555CD9A0-6316-7D55-EAE9-EF2CC0E24ACC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>
            <a:extLst>
              <a:ext uri="{FF2B5EF4-FFF2-40B4-BE49-F238E27FC236}">
                <a16:creationId xmlns:a16="http://schemas.microsoft.com/office/drawing/2014/main" id="{57BB3853-C8FD-BF5C-7377-7C78326DBA4C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A17B9475-CD99-A197-0AB7-D6A367ABF20E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C94CC3A-5855-117B-88E3-803F55F0B5AD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192C6E82-A894-1DCA-4A1A-502695C4E110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612B0D5E-2178-F1E1-A422-CB6CB1242A91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111F6ED-26E3-4A0E-A939-DDB37284AD7E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99B1A919-D646-EEB2-DE3C-B6E5BD012CD2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534174D-9EE8-E428-B71C-6DF3364AE007}"/>
              </a:ext>
            </a:extLst>
          </p:cNvPr>
          <p:cNvSpPr txBox="1"/>
          <p:nvPr/>
        </p:nvSpPr>
        <p:spPr>
          <a:xfrm>
            <a:off x="4980141" y="606996"/>
            <a:ext cx="11390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Summary of Algorithms Used in </a:t>
            </a:r>
            <a:r>
              <a:rPr lang="en-US" sz="4800" b="1" dirty="0" err="1"/>
              <a:t>QuIM</a:t>
            </a:r>
            <a:r>
              <a:rPr lang="en-US" sz="4800" b="1" dirty="0"/>
              <a:t>-RAG</a:t>
            </a:r>
            <a:endParaRPr lang="en-IN" sz="4800" b="1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7B7E599B-5B20-A864-9F38-86B324F50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782379"/>
              </p:ext>
            </p:extLst>
          </p:nvPr>
        </p:nvGraphicFramePr>
        <p:xfrm>
          <a:off x="2807296" y="2191172"/>
          <a:ext cx="12457383" cy="7272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461">
                  <a:extLst>
                    <a:ext uri="{9D8B030D-6E8A-4147-A177-3AD203B41FA5}">
                      <a16:colId xmlns:a16="http://schemas.microsoft.com/office/drawing/2014/main" val="3868368634"/>
                    </a:ext>
                  </a:extLst>
                </a:gridCol>
                <a:gridCol w="4152461">
                  <a:extLst>
                    <a:ext uri="{9D8B030D-6E8A-4147-A177-3AD203B41FA5}">
                      <a16:colId xmlns:a16="http://schemas.microsoft.com/office/drawing/2014/main" val="1429600356"/>
                    </a:ext>
                  </a:extLst>
                </a:gridCol>
                <a:gridCol w="4152461">
                  <a:extLst>
                    <a:ext uri="{9D8B030D-6E8A-4147-A177-3AD203B41FA5}">
                      <a16:colId xmlns:a16="http://schemas.microsoft.com/office/drawing/2014/main" val="1239023408"/>
                    </a:ext>
                  </a:extLst>
                </a:gridCol>
              </a:tblGrid>
              <a:tr h="1051316">
                <a:tc>
                  <a:txBody>
                    <a:bodyPr/>
                    <a:lstStyle/>
                    <a:p>
                      <a:r>
                        <a:rPr lang="en-IN" sz="2800" b="1" dirty="0"/>
                        <a:t>Algorithm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800" b="1"/>
                        <a:t>Purpose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Key Steps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909619"/>
                  </a:ext>
                </a:extLst>
              </a:tr>
              <a:tr h="1814602">
                <a:tc>
                  <a:txBody>
                    <a:bodyPr/>
                    <a:lstStyle/>
                    <a:p>
                      <a:r>
                        <a:rPr lang="en-IN" sz="2800" b="1" dirty="0"/>
                        <a:t>Inverted Index Construction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Efficiently stores and retrieves relevant document chunks.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Embeddings are clustered into prototype vectors and indexed.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085392"/>
                  </a:ext>
                </a:extLst>
              </a:tr>
              <a:tr h="2592289">
                <a:tc>
                  <a:txBody>
                    <a:bodyPr/>
                    <a:lstStyle/>
                    <a:p>
                      <a:r>
                        <a:rPr lang="en-IN" sz="2800" b="1"/>
                        <a:t>Query Matching (Cosine Similarity)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Finds the most relevant prototype vector for a given user query.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User query is embedded → Nearest prototype is found → Linked chunks are retrieved.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639583"/>
                  </a:ext>
                </a:extLst>
              </a:tr>
              <a:tr h="1814602">
                <a:tc>
                  <a:txBody>
                    <a:bodyPr/>
                    <a:lstStyle/>
                    <a:p>
                      <a:r>
                        <a:rPr lang="en-IN" sz="2800" b="1"/>
                        <a:t>LLM-Based Answer Generation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Generates a response using retrieved document chunks.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Retrieved text is passed to Meta-LLaMA3-8B-instruct for response generation.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714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81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A66CDC-0963-38C6-305B-C82A6A63517F}"/>
              </a:ext>
            </a:extLst>
          </p:cNvPr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54FEFF1-7879-D581-9CBB-B3523A421F11}"/>
              </a:ext>
            </a:extLst>
          </p:cNvPr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70DA-97D0-FD5A-2CB3-29977D25A97D}"/>
              </a:ext>
            </a:extLst>
          </p:cNvPr>
          <p:cNvSpPr txBox="1"/>
          <p:nvPr/>
        </p:nvSpPr>
        <p:spPr>
          <a:xfrm>
            <a:off x="7811835" y="427975"/>
            <a:ext cx="11362877" cy="1084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10"/>
              </a:lnSpc>
            </a:pPr>
            <a:r>
              <a:rPr lang="en-US" sz="8552" b="1" spc="171" dirty="0" err="1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  <a:r>
              <a:rPr lang="en-US" sz="8552" b="1" spc="171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 Used…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E9AA14-0529-CDE0-D47F-A1840C101A59}"/>
              </a:ext>
            </a:extLst>
          </p:cNvPr>
          <p:cNvSpPr txBox="1"/>
          <p:nvPr/>
        </p:nvSpPr>
        <p:spPr>
          <a:xfrm>
            <a:off x="1655168" y="1975148"/>
            <a:ext cx="15409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/>
              <a:t>QuIM</a:t>
            </a:r>
            <a:r>
              <a:rPr lang="en-US" sz="2800" dirty="0"/>
              <a:t>-RAG is currently built using </a:t>
            </a:r>
            <a:r>
              <a:rPr lang="en-US" sz="2800" b="1" dirty="0"/>
              <a:t>two main datasets</a:t>
            </a:r>
            <a:r>
              <a:rPr lang="en-US" sz="2800" dirty="0"/>
              <a:t> collected from the </a:t>
            </a:r>
            <a:r>
              <a:rPr lang="en-US" sz="2800" b="1" dirty="0"/>
              <a:t>NDSU Career Advising and Catalog websites</a:t>
            </a:r>
            <a:r>
              <a:rPr lang="en-US" sz="2800" dirty="0"/>
              <a:t>. These datasets contain </a:t>
            </a:r>
            <a:r>
              <a:rPr lang="en-US" sz="2800" b="1" dirty="0"/>
              <a:t>structured and unstructured text</a:t>
            </a:r>
            <a:r>
              <a:rPr lang="en-US" sz="2800" dirty="0"/>
              <a:t> related to </a:t>
            </a:r>
            <a:r>
              <a:rPr lang="en-US" sz="2800" b="1" dirty="0"/>
              <a:t>career guidance, job applications, internships, and academic policies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50B0F-A8B3-C618-3B64-AA1A2536B697}"/>
              </a:ext>
            </a:extLst>
          </p:cNvPr>
          <p:cNvSpPr txBox="1"/>
          <p:nvPr/>
        </p:nvSpPr>
        <p:spPr>
          <a:xfrm>
            <a:off x="1441713" y="3413453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1. NDSU Career Advising Dataset</a:t>
            </a:r>
            <a:endParaRPr lang="en-IN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113A9-560D-02E0-3F5C-F7B614F6EA27}"/>
              </a:ext>
            </a:extLst>
          </p:cNvPr>
          <p:cNvSpPr txBox="1"/>
          <p:nvPr/>
        </p:nvSpPr>
        <p:spPr>
          <a:xfrm>
            <a:off x="2210237" y="4324040"/>
            <a:ext cx="148336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/>
              <a:t>Purpose: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Provides </a:t>
            </a:r>
            <a:r>
              <a:rPr lang="en-US" sz="2800" b="1" dirty="0"/>
              <a:t>career-related guidance</a:t>
            </a:r>
            <a:r>
              <a:rPr lang="en-US" sz="2800" dirty="0"/>
              <a:t> to students, covering </a:t>
            </a:r>
            <a:r>
              <a:rPr lang="en-US" sz="2800" b="1" dirty="0"/>
              <a:t>resume writing, interview preparation, and job search strategies</a:t>
            </a:r>
            <a:r>
              <a:rPr lang="en-US" sz="28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Helps in </a:t>
            </a:r>
            <a:r>
              <a:rPr lang="en-US" sz="2800" b="1" dirty="0"/>
              <a:t>retrieval-augmented generation (RAG)</a:t>
            </a:r>
            <a:r>
              <a:rPr lang="en-US" sz="2800" dirty="0"/>
              <a:t> by ensuring responses are based on </a:t>
            </a:r>
            <a:r>
              <a:rPr lang="en-US" sz="2800" b="1" dirty="0"/>
              <a:t>real-world career resources</a:t>
            </a:r>
            <a:r>
              <a:rPr lang="en-US" sz="2800" dirty="0"/>
              <a:t>.</a:t>
            </a:r>
          </a:p>
          <a:p>
            <a:pPr algn="just"/>
            <a:r>
              <a:rPr lang="en-US" sz="2800" b="1" u="sng" dirty="0"/>
              <a:t>Data Collection Process: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/>
              <a:t>Scraped from the NDSU Career Center website</a:t>
            </a:r>
            <a:r>
              <a:rPr lang="en-US" sz="2800" dirty="0"/>
              <a:t> (publicly available career resources).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/>
              <a:t>Preprocessed</a:t>
            </a:r>
            <a:r>
              <a:rPr lang="en-US" sz="2800" dirty="0"/>
              <a:t> to remove </a:t>
            </a:r>
            <a:r>
              <a:rPr lang="en-US" sz="2800" b="1" dirty="0"/>
              <a:t>unnecessary content (headers, navigation menus, duplicate text, etc.)</a:t>
            </a:r>
            <a:r>
              <a:rPr lang="en-US" sz="28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/>
              <a:t>Divided into structured chunks</a:t>
            </a:r>
            <a:r>
              <a:rPr lang="en-US" sz="2800" dirty="0"/>
              <a:t> of </a:t>
            </a:r>
            <a:r>
              <a:rPr lang="en-US" sz="2800" b="1" dirty="0"/>
              <a:t>1000 tokens with 200-token overlaps</a:t>
            </a:r>
            <a:r>
              <a:rPr lang="en-US" sz="2800" dirty="0"/>
              <a:t> to </a:t>
            </a:r>
            <a:r>
              <a:rPr lang="en-US" sz="2800" b="1" dirty="0"/>
              <a:t>preserve context</a:t>
            </a:r>
            <a:r>
              <a:rPr lang="en-US" sz="28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/>
              <a:t>Generated question-answer pairs</a:t>
            </a:r>
            <a:r>
              <a:rPr lang="en-US" sz="2800" dirty="0"/>
              <a:t> using </a:t>
            </a:r>
            <a:r>
              <a:rPr lang="en-US" sz="2800" b="1" dirty="0"/>
              <a:t>GPT-3.5-turbo-instruct</a:t>
            </a:r>
            <a:r>
              <a:rPr lang="en-US" sz="2800" dirty="0"/>
              <a:t>.</a:t>
            </a:r>
          </a:p>
          <a:p>
            <a:pPr algn="just"/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90C12-AD52-6143-E42D-0F7005634437}"/>
              </a:ext>
            </a:extLst>
          </p:cNvPr>
          <p:cNvSpPr txBox="1"/>
          <p:nvPr/>
        </p:nvSpPr>
        <p:spPr>
          <a:xfrm>
            <a:off x="10296128" y="3983968"/>
            <a:ext cx="9361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Link: </a:t>
            </a:r>
            <a:r>
              <a:rPr lang="en-US" sz="3200" dirty="0">
                <a:hlinkClick r:id="rId4"/>
              </a:rPr>
              <a:t>https://career-advising.ndsu.edu</a:t>
            </a:r>
            <a:endParaRPr lang="en-US" sz="3200" dirty="0"/>
          </a:p>
          <a:p>
            <a:endParaRPr lang="en-US" sz="3200" dirty="0"/>
          </a:p>
          <a:p>
            <a:endParaRPr lang="en-IN" sz="3200" b="1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3985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797"/>
            <a:ext cx="3793326" cy="3793326"/>
          </a:xfrm>
          <a:custGeom>
            <a:avLst/>
            <a:gdLst/>
            <a:ahLst/>
            <a:cxnLst/>
            <a:rect l="l" t="t" r="r" b="b"/>
            <a:pathLst>
              <a:path w="3793326" h="3793326">
                <a:moveTo>
                  <a:pt x="0" y="3793326"/>
                </a:moveTo>
                <a:lnTo>
                  <a:pt x="3793326" y="3793326"/>
                </a:lnTo>
                <a:lnTo>
                  <a:pt x="3793326" y="0"/>
                </a:lnTo>
                <a:lnTo>
                  <a:pt x="0" y="0"/>
                </a:lnTo>
                <a:lnTo>
                  <a:pt x="0" y="37933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5831" y="3588212"/>
            <a:ext cx="4892033" cy="321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643" b="1" u="sng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Guide: </a:t>
            </a:r>
          </a:p>
          <a:p>
            <a:pPr algn="ctr">
              <a:lnSpc>
                <a:spcPts val="5100"/>
              </a:lnSpc>
            </a:pPr>
            <a:r>
              <a:rPr lang="en-US" sz="3643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Dr. M. Sreelatha</a:t>
            </a:r>
          </a:p>
          <a:p>
            <a:pPr algn="ctr">
              <a:lnSpc>
                <a:spcPts val="5100"/>
              </a:lnSpc>
            </a:pPr>
            <a:endParaRPr lang="en-US" sz="3643" dirty="0">
              <a:solidFill>
                <a:srgbClr val="393A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100"/>
              </a:lnSpc>
            </a:pPr>
            <a:endParaRPr lang="en-US" sz="3643" dirty="0">
              <a:solidFill>
                <a:srgbClr val="393A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100"/>
              </a:lnSpc>
              <a:spcBef>
                <a:spcPct val="0"/>
              </a:spcBef>
            </a:pPr>
            <a:endParaRPr lang="en-US" sz="3643" dirty="0">
              <a:solidFill>
                <a:srgbClr val="393A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985538" y="4898497"/>
            <a:ext cx="3342894" cy="3605082"/>
          </a:xfrm>
          <a:custGeom>
            <a:avLst/>
            <a:gdLst/>
            <a:ahLst/>
            <a:cxnLst/>
            <a:rect l="l" t="t" r="r" b="b"/>
            <a:pathLst>
              <a:path w="3342894" h="3605082">
                <a:moveTo>
                  <a:pt x="0" y="0"/>
                </a:moveTo>
                <a:lnTo>
                  <a:pt x="3342894" y="0"/>
                </a:lnTo>
                <a:lnTo>
                  <a:pt x="3342894" y="3605082"/>
                </a:lnTo>
                <a:lnTo>
                  <a:pt x="0" y="3605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6080" y="1028700"/>
            <a:ext cx="3336839" cy="3367453"/>
          </a:xfrm>
          <a:custGeom>
            <a:avLst/>
            <a:gdLst/>
            <a:ahLst/>
            <a:cxnLst/>
            <a:rect l="l" t="t" r="r" b="b"/>
            <a:pathLst>
              <a:path w="3336839" h="3367453">
                <a:moveTo>
                  <a:pt x="0" y="0"/>
                </a:moveTo>
                <a:lnTo>
                  <a:pt x="3336840" y="0"/>
                </a:lnTo>
                <a:lnTo>
                  <a:pt x="3336840" y="3367453"/>
                </a:lnTo>
                <a:lnTo>
                  <a:pt x="0" y="33674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0737" y="679004"/>
            <a:ext cx="12705168" cy="281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1"/>
              </a:lnSpc>
            </a:pPr>
            <a:r>
              <a:rPr lang="en-US" sz="8287" b="1" spc="16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Batch - 07</a:t>
            </a:r>
          </a:p>
          <a:p>
            <a:pPr algn="ctr">
              <a:lnSpc>
                <a:spcPts val="11021"/>
              </a:lnSpc>
            </a:pPr>
            <a:r>
              <a:rPr lang="en-US" sz="8287" spc="165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Review - 2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6244" y="5122361"/>
            <a:ext cx="6763894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u="sng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Instructor:</a:t>
            </a:r>
            <a:r>
              <a:rPr lang="en-US" sz="3399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Smt. N. </a:t>
            </a:r>
            <a:r>
              <a:rPr lang="en-US" sz="3399" dirty="0" err="1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Zareena</a:t>
            </a:r>
            <a:endParaRPr lang="en-US" sz="3399" dirty="0">
              <a:solidFill>
                <a:srgbClr val="393A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39480" y="6518643"/>
            <a:ext cx="9226209" cy="320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7"/>
              </a:lnSpc>
            </a:pPr>
            <a:r>
              <a:rPr lang="en-US" sz="3197" b="1" u="sng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  <a:p>
            <a:pPr algn="ctr">
              <a:lnSpc>
                <a:spcPts val="6427"/>
              </a:lnSpc>
            </a:pPr>
            <a:r>
              <a:rPr lang="en-US" sz="3197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Pradeep Kumar (Y22CS048)</a:t>
            </a:r>
          </a:p>
          <a:p>
            <a:pPr algn="ctr">
              <a:lnSpc>
                <a:spcPts val="6427"/>
              </a:lnSpc>
            </a:pPr>
            <a:r>
              <a:rPr lang="en-US" sz="3197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Naga Avinash Babu (Y22CS044)</a:t>
            </a:r>
          </a:p>
          <a:p>
            <a:pPr algn="ctr">
              <a:lnSpc>
                <a:spcPts val="6427"/>
              </a:lnSpc>
            </a:pPr>
            <a:r>
              <a:rPr lang="en-US" sz="3197" dirty="0" err="1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Poleru</a:t>
            </a:r>
            <a:r>
              <a:rPr lang="en-US" sz="3197" dirty="0">
                <a:solidFill>
                  <a:srgbClr val="393A38"/>
                </a:solidFill>
                <a:latin typeface="Poppins"/>
                <a:ea typeface="Poppins"/>
                <a:cs typeface="Poppins"/>
                <a:sym typeface="Poppins"/>
              </a:rPr>
              <a:t> Yadav (Y22CS042)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4782DE-F351-E3EB-A124-0FBD2DA565FB}"/>
              </a:ext>
            </a:extLst>
          </p:cNvPr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A3CA71A-514A-C6B1-743F-B5EEF5ED880B}"/>
              </a:ext>
            </a:extLst>
          </p:cNvPr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869BF-F237-9A0D-016B-CD57C03B872C}"/>
              </a:ext>
            </a:extLst>
          </p:cNvPr>
          <p:cNvSpPr txBox="1"/>
          <p:nvPr/>
        </p:nvSpPr>
        <p:spPr>
          <a:xfrm>
            <a:off x="7703840" y="534831"/>
            <a:ext cx="11362877" cy="1084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10"/>
              </a:lnSpc>
            </a:pPr>
            <a:r>
              <a:rPr lang="en-US" sz="8552" b="1" spc="171" dirty="0" err="1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  <a:r>
              <a:rPr lang="en-US" sz="8552" b="1" spc="171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 Used…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C9E6B-0F97-EBE4-5223-0592D0519857}"/>
              </a:ext>
            </a:extLst>
          </p:cNvPr>
          <p:cNvSpPr txBox="1"/>
          <p:nvPr/>
        </p:nvSpPr>
        <p:spPr>
          <a:xfrm>
            <a:off x="1441713" y="2247044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2. NDSU Catalog Dataset</a:t>
            </a:r>
            <a:endParaRPr lang="en-IN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A59B-8E0B-786E-7809-561C2B4A87B5}"/>
              </a:ext>
            </a:extLst>
          </p:cNvPr>
          <p:cNvSpPr txBox="1"/>
          <p:nvPr/>
        </p:nvSpPr>
        <p:spPr>
          <a:xfrm>
            <a:off x="1444045" y="3688092"/>
            <a:ext cx="148336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/>
              <a:t>Purpose: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Provides academic-related information, including internship policies, degree requirements, and enrollment guidelines.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Helps ensure responses are based on official university policies.</a:t>
            </a:r>
          </a:p>
          <a:p>
            <a:pPr algn="just"/>
            <a:r>
              <a:rPr lang="en-US" sz="3200" b="1" u="sng" dirty="0"/>
              <a:t>Data Collection Process: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Scraped from the NDSU Career Center website</a:t>
            </a:r>
            <a:r>
              <a:rPr lang="en-US" sz="3200" dirty="0"/>
              <a:t> (publicly available career resources).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Preprocessed</a:t>
            </a:r>
            <a:r>
              <a:rPr lang="en-US" sz="3200" dirty="0"/>
              <a:t> to remove </a:t>
            </a:r>
            <a:r>
              <a:rPr lang="en-US" sz="3200" b="1" dirty="0"/>
              <a:t>unnecessary content (headers, navigation menus, duplicate text, etc.)</a:t>
            </a:r>
            <a:r>
              <a:rPr lang="en-US" sz="32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Divided into structured chunks</a:t>
            </a:r>
            <a:r>
              <a:rPr lang="en-US" sz="3200" dirty="0"/>
              <a:t> of </a:t>
            </a:r>
            <a:r>
              <a:rPr lang="en-US" sz="3200" b="1" dirty="0"/>
              <a:t>1000 tokens with 200-token overlaps</a:t>
            </a:r>
            <a:r>
              <a:rPr lang="en-US" sz="3200" dirty="0"/>
              <a:t> to </a:t>
            </a:r>
            <a:r>
              <a:rPr lang="en-US" sz="3200" b="1" dirty="0"/>
              <a:t>preserve context</a:t>
            </a:r>
            <a:r>
              <a:rPr lang="en-US" sz="32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Generated question-answer pairs</a:t>
            </a:r>
            <a:r>
              <a:rPr lang="en-US" sz="3200" dirty="0"/>
              <a:t> using </a:t>
            </a:r>
            <a:r>
              <a:rPr lang="en-US" sz="3200" b="1" dirty="0"/>
              <a:t>GPT-3.5-turbo-instruct</a:t>
            </a:r>
            <a:r>
              <a:rPr lang="en-US" sz="3200" dirty="0"/>
              <a:t>.</a:t>
            </a:r>
          </a:p>
          <a:p>
            <a:pPr algn="just"/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5AE2B-F720-AE76-3707-6A5F83257707}"/>
              </a:ext>
            </a:extLst>
          </p:cNvPr>
          <p:cNvSpPr txBox="1"/>
          <p:nvPr/>
        </p:nvSpPr>
        <p:spPr>
          <a:xfrm>
            <a:off x="9255382" y="3149483"/>
            <a:ext cx="9361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Link:  </a:t>
            </a:r>
            <a:r>
              <a:rPr lang="en-IN" sz="3200" dirty="0">
                <a:hlinkClick r:id="rId4"/>
              </a:rPr>
              <a:t>https://catalog.ndsu.edu</a:t>
            </a:r>
            <a:endParaRPr lang="en-IN" sz="3200" b="1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960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D5B7A-40A4-054B-B29B-9014CF97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05F57CB7-40CC-0D6C-B4AD-A7CA33D71039}"/>
              </a:ext>
            </a:extLst>
          </p:cNvPr>
          <p:cNvSpPr/>
          <p:nvPr/>
        </p:nvSpPr>
        <p:spPr>
          <a:xfrm flipH="1" flipV="1">
            <a:off x="13935902" y="5756825"/>
            <a:ext cx="5239701" cy="5239701"/>
          </a:xfrm>
          <a:custGeom>
            <a:avLst/>
            <a:gdLst/>
            <a:ahLst/>
            <a:cxnLst/>
            <a:rect l="l" t="t" r="r" b="b"/>
            <a:pathLst>
              <a:path w="5239701" h="5239701">
                <a:moveTo>
                  <a:pt x="5239700" y="5239701"/>
                </a:moveTo>
                <a:lnTo>
                  <a:pt x="0" y="5239701"/>
                </a:lnTo>
                <a:lnTo>
                  <a:pt x="0" y="0"/>
                </a:lnTo>
                <a:lnTo>
                  <a:pt x="5239700" y="0"/>
                </a:lnTo>
                <a:lnTo>
                  <a:pt x="5239700" y="5239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97055F6-320A-42AE-8EF6-4F5FB05145D8}"/>
              </a:ext>
            </a:extLst>
          </p:cNvPr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C0569-2D43-F1AD-3E1A-FFD1D2E153EF}"/>
              </a:ext>
            </a:extLst>
          </p:cNvPr>
          <p:cNvSpPr txBox="1"/>
          <p:nvPr/>
        </p:nvSpPr>
        <p:spPr>
          <a:xfrm>
            <a:off x="4967536" y="751012"/>
            <a:ext cx="13163077" cy="1084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10"/>
              </a:lnSpc>
            </a:pPr>
            <a:r>
              <a:rPr lang="en-US" sz="8552" b="1" spc="171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Experimental Setup…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17C5C-E9F1-6483-CF7D-9CB845583818}"/>
              </a:ext>
            </a:extLst>
          </p:cNvPr>
          <p:cNvSpPr txBox="1"/>
          <p:nvPr/>
        </p:nvSpPr>
        <p:spPr>
          <a:xfrm>
            <a:off x="1583160" y="1980300"/>
            <a:ext cx="14473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/>
              <a:t>The </a:t>
            </a:r>
            <a:r>
              <a:rPr lang="en-US" sz="2800" b="1" dirty="0"/>
              <a:t>experimental setup</a:t>
            </a:r>
            <a:r>
              <a:rPr lang="en-US" sz="2800" dirty="0"/>
              <a:t> of </a:t>
            </a:r>
            <a:r>
              <a:rPr lang="en-US" sz="2800" dirty="0" err="1"/>
              <a:t>QuIM</a:t>
            </a:r>
            <a:r>
              <a:rPr lang="en-US" sz="2800" dirty="0"/>
              <a:t>-RAG focuses on evaluating the </a:t>
            </a:r>
            <a:r>
              <a:rPr lang="en-US" sz="2800" b="1" dirty="0"/>
              <a:t>retrieval and answer generation performance</a:t>
            </a:r>
            <a:r>
              <a:rPr lang="en-US" sz="2800" dirty="0"/>
              <a:t> using </a:t>
            </a:r>
            <a:r>
              <a:rPr lang="en-US" sz="2800" b="1" dirty="0"/>
              <a:t>quantized embeddings and an inverted index</a:t>
            </a:r>
            <a:r>
              <a:rPr lang="en-US" sz="2800" dirty="0"/>
              <a:t>. The experiments compare </a:t>
            </a:r>
            <a:r>
              <a:rPr lang="en-US" sz="2800" b="1" dirty="0" err="1"/>
              <a:t>QuIM</a:t>
            </a:r>
            <a:r>
              <a:rPr lang="en-US" sz="2800" b="1" dirty="0"/>
              <a:t>-RAG</a:t>
            </a:r>
            <a:r>
              <a:rPr lang="en-US" sz="2800" dirty="0"/>
              <a:t> with </a:t>
            </a:r>
            <a:r>
              <a:rPr lang="en-US" sz="2800" b="1" dirty="0"/>
              <a:t>traditional RAG-based methods</a:t>
            </a:r>
            <a:r>
              <a:rPr lang="en-US" sz="2800" dirty="0"/>
              <a:t> to assess improvements in </a:t>
            </a:r>
            <a:r>
              <a:rPr lang="en-US" sz="2800" b="1" dirty="0"/>
              <a:t>retrieval accuracy, response faithfulness, and answer relevance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13416-7F2C-FF61-AC16-39951E17F2E8}"/>
              </a:ext>
            </a:extLst>
          </p:cNvPr>
          <p:cNvSpPr txBox="1"/>
          <p:nvPr/>
        </p:nvSpPr>
        <p:spPr>
          <a:xfrm>
            <a:off x="1727176" y="3832968"/>
            <a:ext cx="144736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/>
              <a:t>1. Models Used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Embedding Model: BAAI/bge-large-en-v1.5 (used to encode questions &amp; queries into vector embeddings).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LLM for Answer Generation: Meta-LLaMA3-8B-instruct (Hugging Face model for contextual response generation).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Database for Storage &amp; Retrieval: </a:t>
            </a:r>
            <a:r>
              <a:rPr lang="en-IN" sz="2800" dirty="0" err="1"/>
              <a:t>ChromaDB</a:t>
            </a:r>
            <a:r>
              <a:rPr lang="en-IN" sz="2800" dirty="0"/>
              <a:t> (for indexing and searching quantized embeddings).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58F00-A6B6-24BA-8E18-B7115415B110}"/>
              </a:ext>
            </a:extLst>
          </p:cNvPr>
          <p:cNvSpPr txBox="1"/>
          <p:nvPr/>
        </p:nvSpPr>
        <p:spPr>
          <a:xfrm>
            <a:off x="1930860" y="7039853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2. Baseline Models for Comparison</a:t>
            </a:r>
            <a:endParaRPr lang="en-IN" sz="3200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E1BCF1-A55D-3470-6B2B-780A4632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32246"/>
              </p:ext>
            </p:extLst>
          </p:nvPr>
        </p:nvGraphicFramePr>
        <p:xfrm>
          <a:off x="2303240" y="7661414"/>
          <a:ext cx="12216680" cy="233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680">
                  <a:extLst>
                    <a:ext uri="{9D8B030D-6E8A-4147-A177-3AD203B41FA5}">
                      <a16:colId xmlns:a16="http://schemas.microsoft.com/office/drawing/2014/main" val="24891520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39530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7034487"/>
                    </a:ext>
                  </a:extLst>
                </a:gridCol>
              </a:tblGrid>
              <a:tr h="687609">
                <a:tc>
                  <a:txBody>
                    <a:bodyPr/>
                    <a:lstStyle/>
                    <a:p>
                      <a:r>
                        <a:rPr lang="en-IN" sz="2400" b="1" dirty="0"/>
                        <a:t>Model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Retrieval Mechanism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Answer Generation</a:t>
                      </a:r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09850"/>
                  </a:ext>
                </a:extLst>
              </a:tr>
              <a:tr h="687609">
                <a:tc>
                  <a:txBody>
                    <a:bodyPr/>
                    <a:lstStyle/>
                    <a:p>
                      <a:r>
                        <a:rPr lang="en-IN" sz="2400" b="1" dirty="0"/>
                        <a:t>Traditional RAG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Full embedding search (no quantization)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GPT-3.5-turbo-instruct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542542"/>
                  </a:ext>
                </a:extLst>
              </a:tr>
              <a:tr h="687609">
                <a:tc>
                  <a:txBody>
                    <a:bodyPr/>
                    <a:lstStyle/>
                    <a:p>
                      <a:r>
                        <a:rPr lang="en-IN" sz="2400" b="1"/>
                        <a:t>QuIM-RAG (Proposed Model)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Quantized embeddings + inverted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Meta-LLaMA3-8B-instruct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709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832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91797E-D8F0-8940-CB3C-F33A9CE96394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E45334-CB33-2C98-30DF-2F18E2DA102A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C4863F8-F244-1CA2-2CFD-1AC8ACFD17D3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2155B3F-1384-97D4-0B78-739F205E4B4C}"/>
              </a:ext>
            </a:extLst>
          </p:cNvPr>
          <p:cNvSpPr txBox="1"/>
          <p:nvPr/>
        </p:nvSpPr>
        <p:spPr>
          <a:xfrm>
            <a:off x="6191672" y="305216"/>
            <a:ext cx="12840993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72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Experimental Setup...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4B194-2E3C-FF62-7C63-5CF0A7E45CCE}"/>
              </a:ext>
            </a:extLst>
          </p:cNvPr>
          <p:cNvSpPr txBox="1"/>
          <p:nvPr/>
        </p:nvSpPr>
        <p:spPr>
          <a:xfrm>
            <a:off x="2019929" y="2305027"/>
            <a:ext cx="14185576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400" b="1" dirty="0"/>
              <a:t>3. Evaluation Metrics Used</a:t>
            </a: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3055B-E4CD-446D-0F72-4CC1EBA5F4B4}"/>
              </a:ext>
            </a:extLst>
          </p:cNvPr>
          <p:cNvSpPr txBox="1"/>
          <p:nvPr/>
        </p:nvSpPr>
        <p:spPr>
          <a:xfrm>
            <a:off x="2242321" y="3860727"/>
            <a:ext cx="13963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The </a:t>
            </a:r>
            <a:r>
              <a:rPr lang="en-US" sz="4000" b="1" dirty="0" err="1"/>
              <a:t>QuIM</a:t>
            </a:r>
            <a:r>
              <a:rPr lang="en-US" sz="4000" b="1" dirty="0"/>
              <a:t>-RAG</a:t>
            </a:r>
            <a:r>
              <a:rPr lang="en-US" sz="4000" dirty="0"/>
              <a:t> system is evaluated using two primary frameworks: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4000" b="1" dirty="0" err="1"/>
              <a:t>BERTScore</a:t>
            </a:r>
            <a:r>
              <a:rPr lang="en-US" sz="4000" dirty="0"/>
              <a:t> – Measures semantic similarity between generated answers and reference answers.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4000" b="1" dirty="0"/>
              <a:t>RAGAS (Retrieval-Augmented Generation Assessment Score)</a:t>
            </a:r>
            <a:r>
              <a:rPr lang="en-US" sz="4000" dirty="0"/>
              <a:t> – Evaluates the faithfulness, answer relevance, and context relevance of generated responses.</a:t>
            </a:r>
          </a:p>
        </p:txBody>
      </p:sp>
    </p:spTree>
    <p:extLst>
      <p:ext uri="{BB962C8B-B14F-4D97-AF65-F5344CB8AC3E}">
        <p14:creationId xmlns:p14="http://schemas.microsoft.com/office/powerpoint/2010/main" val="418170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4F38-7366-B4E5-AA15-462DF36E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A968B7-CEB8-95E3-A291-5A2E8DC2C3D8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761E880-ACCB-B5BB-6C4B-371CE6AA74D5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106F3E9-17B4-60C3-E7BF-05B0CD3C9085}"/>
              </a:ext>
            </a:extLst>
          </p:cNvPr>
          <p:cNvSpPr txBox="1"/>
          <p:nvPr/>
        </p:nvSpPr>
        <p:spPr>
          <a:xfrm>
            <a:off x="6551712" y="261314"/>
            <a:ext cx="12840993" cy="110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80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Experimental Setup...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AE04E-AFC2-37EB-D006-DD53625D7762}"/>
              </a:ext>
            </a:extLst>
          </p:cNvPr>
          <p:cNvSpPr txBox="1"/>
          <p:nvPr/>
        </p:nvSpPr>
        <p:spPr>
          <a:xfrm>
            <a:off x="1727176" y="1727342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b="1" dirty="0"/>
              <a:t>1. </a:t>
            </a:r>
            <a:r>
              <a:rPr lang="en-US" sz="3600" b="1" dirty="0" err="1"/>
              <a:t>BERTScore</a:t>
            </a:r>
            <a:r>
              <a:rPr lang="en-US" sz="3600" b="1" dirty="0"/>
              <a:t> (Semantic Similarity Evaluation)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358E5-511A-2294-8F2A-DD903632C3C6}"/>
              </a:ext>
            </a:extLst>
          </p:cNvPr>
          <p:cNvSpPr txBox="1"/>
          <p:nvPr/>
        </p:nvSpPr>
        <p:spPr>
          <a:xfrm>
            <a:off x="2220676" y="2449464"/>
            <a:ext cx="1418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800" dirty="0" err="1"/>
              <a:t>BERTScore</a:t>
            </a:r>
            <a:r>
              <a:rPr lang="en-US" sz="2800" dirty="0"/>
              <a:t> is used to </a:t>
            </a:r>
            <a:r>
              <a:rPr lang="en-US" sz="2800" b="1" dirty="0"/>
              <a:t>compare the generated response with the ground truth answer</a:t>
            </a:r>
            <a:r>
              <a:rPr lang="en-US" sz="2800" dirty="0"/>
              <a:t> based on contextual embeddings rather than exact word matches.</a:t>
            </a:r>
            <a:endParaRPr lang="en-IN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16DC85-938F-1372-0322-1E5F2A2E2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13579"/>
              </p:ext>
            </p:extLst>
          </p:nvPr>
        </p:nvGraphicFramePr>
        <p:xfrm>
          <a:off x="3048000" y="3572204"/>
          <a:ext cx="13358252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632">
                  <a:extLst>
                    <a:ext uri="{9D8B030D-6E8A-4147-A177-3AD203B41FA5}">
                      <a16:colId xmlns:a16="http://schemas.microsoft.com/office/drawing/2014/main" val="2912835380"/>
                    </a:ext>
                  </a:extLst>
                </a:gridCol>
                <a:gridCol w="3895494">
                  <a:extLst>
                    <a:ext uri="{9D8B030D-6E8A-4147-A177-3AD203B41FA5}">
                      <a16:colId xmlns:a16="http://schemas.microsoft.com/office/drawing/2014/main" val="1776326133"/>
                    </a:ext>
                  </a:extLst>
                </a:gridCol>
                <a:gridCol w="4313418">
                  <a:extLst>
                    <a:ext uri="{9D8B030D-6E8A-4147-A177-3AD203B41FA5}">
                      <a16:colId xmlns:a16="http://schemas.microsoft.com/office/drawing/2014/main" val="4131893669"/>
                    </a:ext>
                  </a:extLst>
                </a:gridCol>
                <a:gridCol w="2365708">
                  <a:extLst>
                    <a:ext uri="{9D8B030D-6E8A-4147-A177-3AD203B41FA5}">
                      <a16:colId xmlns:a16="http://schemas.microsoft.com/office/drawing/2014/main" val="3800843495"/>
                    </a:ext>
                  </a:extLst>
                </a:gridCol>
              </a:tblGrid>
              <a:tr h="301122">
                <a:tc>
                  <a:txBody>
                    <a:bodyPr/>
                    <a:lstStyle/>
                    <a:p>
                      <a:r>
                        <a:rPr lang="en-IN" sz="2400" b="1" dirty="0"/>
                        <a:t>Metric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Description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Formula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Target Score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09890"/>
                  </a:ext>
                </a:extLst>
              </a:tr>
              <a:tr h="1331795">
                <a:tc>
                  <a:txBody>
                    <a:bodyPr/>
                    <a:lstStyle/>
                    <a:p>
                      <a:r>
                        <a:rPr lang="en-IN" sz="2400" b="1" dirty="0" err="1"/>
                        <a:t>BERTScore</a:t>
                      </a:r>
                      <a:r>
                        <a:rPr lang="en-IN" sz="2400" b="1" dirty="0"/>
                        <a:t> Precision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Measures how accurately the generated answer matches the reference answer by computing token-level similarity.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515521"/>
                  </a:ext>
                </a:extLst>
              </a:tr>
              <a:tr h="1082083">
                <a:tc>
                  <a:txBody>
                    <a:bodyPr/>
                    <a:lstStyle/>
                    <a:p>
                      <a:r>
                        <a:rPr lang="en-IN" sz="2400" b="1" dirty="0" err="1"/>
                        <a:t>BERTScore</a:t>
                      </a:r>
                      <a:r>
                        <a:rPr lang="en-IN" sz="2400" b="1" dirty="0"/>
                        <a:t> Recall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Evaluates how well the generated answer covers all key information present in the reference answer.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91663"/>
                  </a:ext>
                </a:extLst>
              </a:tr>
              <a:tr h="978648">
                <a:tc>
                  <a:txBody>
                    <a:bodyPr/>
                    <a:lstStyle/>
                    <a:p>
                      <a:r>
                        <a:rPr lang="en-IN" sz="2400" b="1" dirty="0" err="1"/>
                        <a:t>BERTScore</a:t>
                      </a:r>
                      <a:r>
                        <a:rPr lang="en-IN" sz="2400" b="1" dirty="0"/>
                        <a:t> F1 Score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Combines </a:t>
                      </a:r>
                      <a:r>
                        <a:rPr lang="en-US" sz="2400" b="1" dirty="0"/>
                        <a:t>precision and recall</a:t>
                      </a:r>
                      <a:r>
                        <a:rPr lang="en-US" sz="2400" dirty="0"/>
                        <a:t> to give an overall measure of answer quality and completeness.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≥ 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15973"/>
                  </a:ext>
                </a:extLst>
              </a:tr>
            </a:tbl>
          </a:graphicData>
        </a:graphic>
      </p:graphicFrame>
      <p:sp>
        <p:nvSpPr>
          <p:cNvPr id="3" name="Freeform 3">
            <a:extLst>
              <a:ext uri="{FF2B5EF4-FFF2-40B4-BE49-F238E27FC236}">
                <a16:creationId xmlns:a16="http://schemas.microsoft.com/office/drawing/2014/main" id="{0BD8C80A-AA63-6928-C5F9-29E8504A7887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7FEE1-98A3-D88C-45E4-186825629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27" y="4113602"/>
            <a:ext cx="4385426" cy="1703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EB6586-5E91-D9CF-93B5-D95E6E174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26" y="5985470"/>
            <a:ext cx="4234812" cy="141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582093-654B-0A39-8673-41283644A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27" y="7569541"/>
            <a:ext cx="4234812" cy="14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21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4851-7EE8-EBDC-5A93-5B89BB743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2FB30E-355E-B9AC-C148-CEE82A779997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E7242A1-BE3F-A0E8-E900-8F7426CA8682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9679C24-D033-A06C-557E-8D9D7D8F3701}"/>
              </a:ext>
            </a:extLst>
          </p:cNvPr>
          <p:cNvSpPr txBox="1"/>
          <p:nvPr/>
        </p:nvSpPr>
        <p:spPr>
          <a:xfrm>
            <a:off x="6551712" y="261314"/>
            <a:ext cx="12840993" cy="110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80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Experimental Setup...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6F397-15FB-1BFC-CE8E-7873BE94667E}"/>
              </a:ext>
            </a:extLst>
          </p:cNvPr>
          <p:cNvSpPr txBox="1"/>
          <p:nvPr/>
        </p:nvSpPr>
        <p:spPr>
          <a:xfrm>
            <a:off x="1727176" y="1727342"/>
            <a:ext cx="1324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3600" b="1" dirty="0"/>
              <a:t>2. RAGAS (Retrieval-Augmented Generation Assessment Score)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B7E47-6C00-3A88-6400-5BC68FFA92BE}"/>
              </a:ext>
            </a:extLst>
          </p:cNvPr>
          <p:cNvSpPr txBox="1"/>
          <p:nvPr/>
        </p:nvSpPr>
        <p:spPr>
          <a:xfrm>
            <a:off x="2220676" y="2449464"/>
            <a:ext cx="1418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800" b="1" dirty="0"/>
              <a:t>RAGAS evaluates how well the retrieved content supports the generated answer.</a:t>
            </a:r>
            <a:r>
              <a:rPr lang="en-US" sz="2800" dirty="0"/>
              <a:t> It focuses on three key aspects:</a:t>
            </a:r>
            <a:endParaRPr lang="en-IN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74D8AE-0D29-411B-5EE5-672F18DB1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83090"/>
              </p:ext>
            </p:extLst>
          </p:nvPr>
        </p:nvGraphicFramePr>
        <p:xfrm>
          <a:off x="3048000" y="3572204"/>
          <a:ext cx="13358252" cy="632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632">
                  <a:extLst>
                    <a:ext uri="{9D8B030D-6E8A-4147-A177-3AD203B41FA5}">
                      <a16:colId xmlns:a16="http://schemas.microsoft.com/office/drawing/2014/main" val="2912835380"/>
                    </a:ext>
                  </a:extLst>
                </a:gridCol>
                <a:gridCol w="3895494">
                  <a:extLst>
                    <a:ext uri="{9D8B030D-6E8A-4147-A177-3AD203B41FA5}">
                      <a16:colId xmlns:a16="http://schemas.microsoft.com/office/drawing/2014/main" val="1776326133"/>
                    </a:ext>
                  </a:extLst>
                </a:gridCol>
                <a:gridCol w="4313418">
                  <a:extLst>
                    <a:ext uri="{9D8B030D-6E8A-4147-A177-3AD203B41FA5}">
                      <a16:colId xmlns:a16="http://schemas.microsoft.com/office/drawing/2014/main" val="4131893669"/>
                    </a:ext>
                  </a:extLst>
                </a:gridCol>
                <a:gridCol w="2365708">
                  <a:extLst>
                    <a:ext uri="{9D8B030D-6E8A-4147-A177-3AD203B41FA5}">
                      <a16:colId xmlns:a16="http://schemas.microsoft.com/office/drawing/2014/main" val="3800843495"/>
                    </a:ext>
                  </a:extLst>
                </a:gridCol>
              </a:tblGrid>
              <a:tr h="560374">
                <a:tc>
                  <a:txBody>
                    <a:bodyPr/>
                    <a:lstStyle/>
                    <a:p>
                      <a:r>
                        <a:rPr lang="en-IN" sz="2400" b="1" dirty="0"/>
                        <a:t>Metric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Description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Formula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Target Score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09890"/>
                  </a:ext>
                </a:extLst>
              </a:tr>
              <a:tr h="1793198">
                <a:tc>
                  <a:txBody>
                    <a:bodyPr/>
                    <a:lstStyle/>
                    <a:p>
                      <a:r>
                        <a:rPr lang="en-IN" sz="2400" b="1" dirty="0"/>
                        <a:t>Faithfulness Score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Measures whether the generated response is factually supported by the retrieved document chunks, avoiding hallucinations.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≥ 0.90</a:t>
                      </a:r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515521"/>
                  </a:ext>
                </a:extLst>
              </a:tr>
              <a:tr h="1456973">
                <a:tc>
                  <a:txBody>
                    <a:bodyPr/>
                    <a:lstStyle/>
                    <a:p>
                      <a:r>
                        <a:rPr lang="en-IN" sz="2400" b="1" dirty="0"/>
                        <a:t>Answer Relevance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Assesses the semantic alignment between the generated answer and the user’s original question using cosine similarity.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≥ 0.85</a:t>
                      </a:r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91663"/>
                  </a:ext>
                </a:extLst>
              </a:tr>
              <a:tr h="1793198">
                <a:tc>
                  <a:txBody>
                    <a:bodyPr/>
                    <a:lstStyle/>
                    <a:p>
                      <a:r>
                        <a:rPr lang="en-IN" sz="2400" b="1" dirty="0"/>
                        <a:t>Context Relevance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Evaluates whether the retrieved document chunks contain information that is directly useful for answering the query.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≥ 0.75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515973"/>
                  </a:ext>
                </a:extLst>
              </a:tr>
            </a:tbl>
          </a:graphicData>
        </a:graphic>
      </p:graphicFrame>
      <p:sp>
        <p:nvSpPr>
          <p:cNvPr id="3" name="Freeform 3">
            <a:extLst>
              <a:ext uri="{FF2B5EF4-FFF2-40B4-BE49-F238E27FC236}">
                <a16:creationId xmlns:a16="http://schemas.microsoft.com/office/drawing/2014/main" id="{4E4DA262-5AB8-2F1E-13BC-5E043DBB124A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439A8-781C-6BE3-667F-DB2E7E6CE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0" y="4207396"/>
            <a:ext cx="3686554" cy="1691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1C9028-54F7-FE91-BC2C-410E9CB1A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48" y="6328584"/>
            <a:ext cx="3244781" cy="1469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385ACE-E9AD-D14B-BB72-68F0C0FE2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26" y="8175949"/>
            <a:ext cx="3686554" cy="15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8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CB37-FB0A-6703-94E3-7938F1CE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D29A36-384B-9C53-7091-8687C31E3CEF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595335-EC05-CB78-23AB-B470D2B1A17C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186EF7A-5F45-94D3-5909-516B4AD38926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58CE72-8AC2-990F-B48A-2566B7BA60CC}"/>
              </a:ext>
            </a:extLst>
          </p:cNvPr>
          <p:cNvSpPr txBox="1"/>
          <p:nvPr/>
        </p:nvSpPr>
        <p:spPr>
          <a:xfrm>
            <a:off x="4391472" y="387895"/>
            <a:ext cx="16369385" cy="98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IN" sz="4800" b="1" spc="205" dirty="0">
                <a:solidFill>
                  <a:srgbClr val="393A38"/>
                </a:solidFill>
                <a:latin typeface="Poppins Bold"/>
                <a:cs typeface="Poppins Bold"/>
              </a:rPr>
              <a:t>Experiment Execution Process</a:t>
            </a:r>
            <a:r>
              <a:rPr lang="en-US" sz="48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B6CD2-1E8D-C932-537E-5BBEF93DA0FC}"/>
              </a:ext>
            </a:extLst>
          </p:cNvPr>
          <p:cNvSpPr txBox="1"/>
          <p:nvPr/>
        </p:nvSpPr>
        <p:spPr>
          <a:xfrm>
            <a:off x="2375248" y="1627418"/>
            <a:ext cx="14977664" cy="767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IN" sz="2900" b="1" dirty="0"/>
              <a:t>Dataset Preparation:</a:t>
            </a:r>
            <a:endParaRPr lang="en-IN" sz="2900" dirty="0"/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Use the </a:t>
            </a:r>
            <a:r>
              <a:rPr lang="en-IN" sz="2900" b="1" dirty="0"/>
              <a:t>Career Advising &amp; </a:t>
            </a:r>
            <a:r>
              <a:rPr lang="en-IN" sz="2900" b="1" dirty="0" err="1"/>
              <a:t>Catalog</a:t>
            </a:r>
            <a:r>
              <a:rPr lang="en-IN" sz="2900" b="1" dirty="0"/>
              <a:t> datasets</a:t>
            </a:r>
            <a:r>
              <a:rPr lang="en-IN" sz="2900" dirty="0"/>
              <a:t> (~22,609 Q&amp;A pairs).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Preprocess </a:t>
            </a:r>
            <a:r>
              <a:rPr lang="en-IN" sz="2900" b="1" dirty="0"/>
              <a:t>text chunks</a:t>
            </a:r>
            <a:r>
              <a:rPr lang="en-IN" sz="2900" dirty="0"/>
              <a:t> and generate </a:t>
            </a:r>
            <a:r>
              <a:rPr lang="en-IN" sz="2900" b="1" dirty="0"/>
              <a:t>question embeddings</a:t>
            </a:r>
            <a:r>
              <a:rPr lang="en-IN" sz="2900" dirty="0"/>
              <a:t>.</a:t>
            </a:r>
          </a:p>
          <a:p>
            <a:pPr lvl="2" algn="just"/>
            <a:endParaRPr lang="en-IN" sz="2900" dirty="0"/>
          </a:p>
          <a:p>
            <a:pPr lvl="2" algn="just"/>
            <a:endParaRPr lang="en-IN" sz="2900" dirty="0"/>
          </a:p>
          <a:p>
            <a:pPr lvl="2" algn="just"/>
            <a:endParaRPr lang="en-IN" sz="2900" dirty="0"/>
          </a:p>
          <a:p>
            <a:pPr lvl="2" algn="just"/>
            <a:endParaRPr lang="en-IN" sz="2900" dirty="0"/>
          </a:p>
          <a:p>
            <a:pPr marL="514350" indent="-514350" algn="just">
              <a:buFont typeface="+mj-lt"/>
              <a:buAutoNum type="arabicPeriod"/>
            </a:pPr>
            <a:r>
              <a:rPr lang="en-IN" sz="2900" b="1" dirty="0"/>
              <a:t>Inverted Index Construction:</a:t>
            </a:r>
            <a:endParaRPr lang="en-IN" sz="2900" dirty="0"/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Cluster similar embeddings into </a:t>
            </a:r>
            <a:r>
              <a:rPr lang="en-IN" sz="2900" b="1" dirty="0"/>
              <a:t>prototype vectors</a:t>
            </a:r>
            <a:r>
              <a:rPr lang="en-IN" sz="2900" dirty="0"/>
              <a:t> (quantized representations).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Store </a:t>
            </a:r>
            <a:r>
              <a:rPr lang="en-IN" sz="2900" b="1" dirty="0"/>
              <a:t>prototype-to-question mappings</a:t>
            </a:r>
            <a:r>
              <a:rPr lang="en-IN" sz="2900" dirty="0"/>
              <a:t> for fast lookups.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900" b="1" dirty="0"/>
              <a:t>Query Processing &amp; Retrieval:</a:t>
            </a:r>
            <a:endParaRPr lang="en-IN" sz="2900" dirty="0"/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Convert user queries into embeddings.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Use </a:t>
            </a:r>
            <a:r>
              <a:rPr lang="en-IN" sz="2900" b="1" dirty="0"/>
              <a:t>cosine similarity</a:t>
            </a:r>
            <a:r>
              <a:rPr lang="en-IN" sz="2900" dirty="0"/>
              <a:t> to find the </a:t>
            </a:r>
            <a:r>
              <a:rPr lang="en-IN" sz="2900" b="1" dirty="0"/>
              <a:t>nearest prototype vector</a:t>
            </a:r>
            <a:r>
              <a:rPr lang="en-IN" sz="2900" dirty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Retrieve </a:t>
            </a:r>
            <a:r>
              <a:rPr lang="en-IN" sz="2900" b="1" dirty="0"/>
              <a:t>all linked document chunks</a:t>
            </a:r>
            <a:r>
              <a:rPr lang="en-IN" sz="2900" dirty="0"/>
              <a:t> from the inverted index.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900" b="1" dirty="0"/>
              <a:t>Answer Generation &amp; Evaluation:</a:t>
            </a:r>
            <a:endParaRPr lang="en-IN" sz="2900" dirty="0"/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Pass retrieved chunks to </a:t>
            </a:r>
            <a:r>
              <a:rPr lang="en-IN" sz="2900" b="1" dirty="0"/>
              <a:t>Meta-LLaMA3-8B-instruct</a:t>
            </a:r>
            <a:r>
              <a:rPr lang="en-IN" sz="2900" dirty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IN" sz="2900" dirty="0"/>
              <a:t>Compare generated responses with </a:t>
            </a:r>
            <a:r>
              <a:rPr lang="en-IN" sz="2900" b="1" dirty="0"/>
              <a:t>ground truth answers</a:t>
            </a:r>
            <a:r>
              <a:rPr lang="en-IN" sz="2900" dirty="0"/>
              <a:t> using evaluation metrics.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8A57B-6C55-5D60-F017-081722214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0" y="3005199"/>
            <a:ext cx="5054717" cy="21383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8528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E46F3-2842-6993-0C70-B92400F6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2B720B-B3CB-BF69-37CC-7B0648B54D0F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C84F9B-93D1-37E5-4092-FB8CB0241ED4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152079-5952-E4A2-C2F8-A4CF768C37B1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4EC6-7C82-2DEA-562F-FAED7A3E669D}"/>
              </a:ext>
            </a:extLst>
          </p:cNvPr>
          <p:cNvSpPr txBox="1"/>
          <p:nvPr/>
        </p:nvSpPr>
        <p:spPr>
          <a:xfrm>
            <a:off x="3599384" y="462980"/>
            <a:ext cx="16369385" cy="98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IN" sz="4800" b="1" spc="205" dirty="0">
                <a:solidFill>
                  <a:srgbClr val="393A38"/>
                </a:solidFill>
                <a:latin typeface="Poppins Bold"/>
                <a:cs typeface="Poppins Bold"/>
              </a:rPr>
              <a:t>Data Pipeline Overview</a:t>
            </a:r>
            <a:r>
              <a:rPr lang="en-US" sz="48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...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CBD4BC-C111-0A3E-960A-91CC8FF0E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53694"/>
              </p:ext>
            </p:extLst>
          </p:nvPr>
        </p:nvGraphicFramePr>
        <p:xfrm>
          <a:off x="2879305" y="1759124"/>
          <a:ext cx="8136903" cy="926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1">
                  <a:extLst>
                    <a:ext uri="{9D8B030D-6E8A-4147-A177-3AD203B41FA5}">
                      <a16:colId xmlns:a16="http://schemas.microsoft.com/office/drawing/2014/main" val="718822749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val="545825502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val="2411215913"/>
                    </a:ext>
                  </a:extLst>
                </a:gridCol>
              </a:tblGrid>
              <a:tr h="383127">
                <a:tc>
                  <a:txBody>
                    <a:bodyPr/>
                    <a:lstStyle/>
                    <a:p>
                      <a:pPr algn="l"/>
                      <a:r>
                        <a:rPr lang="en-IN" sz="2800" b="1" dirty="0"/>
                        <a:t>Step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Process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Tools Used</a:t>
                      </a:r>
                      <a:endParaRPr lang="en-IN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291624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1. Data Collection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Scraping university websites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BeautifulSoup, Requests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693512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2. Preprocessing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Cleaning, text normalization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NLTK, spaCy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172928"/>
                  </a:ext>
                </a:extLst>
              </a:tr>
              <a:tr h="1014158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3. Chunking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Fixed-length &amp; semantic 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NLTK, Sentence Transformers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380397"/>
                  </a:ext>
                </a:extLst>
              </a:tr>
              <a:tr h="1014158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4. Embedding Generation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Convert text into vector representations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BAAI/bge-large-en-v1.5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30641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5. Indexing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Store embeddings in an inverted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FAISS, ChromaDB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716468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6. Retrieval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Query matching using cosine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FAISS, ChromaDB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63831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algn="l"/>
                      <a:r>
                        <a:rPr lang="en-IN" sz="2800" b="1"/>
                        <a:t>7. Answer Generation</a:t>
                      </a:r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/>
                        <a:t>LLM generates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dirty="0"/>
                        <a:t>Meta-LLaMA3-8B-instruct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5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725-1D4C-14DB-DFD6-85621146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C8350E-C72C-03BD-6637-5FBAC1D19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96" y="1568727"/>
            <a:ext cx="16623445" cy="800211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D7FDD477-A5DF-6381-7E5C-309C527011A6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9E038CE-A4E7-32DE-119E-AD20DDAFBF34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D365C6F-B949-3706-734D-68B7860E4650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5D056E-DE74-2321-54A8-7A5A67D5FE69}"/>
              </a:ext>
            </a:extLst>
          </p:cNvPr>
          <p:cNvSpPr txBox="1"/>
          <p:nvPr/>
        </p:nvSpPr>
        <p:spPr>
          <a:xfrm>
            <a:off x="6419441" y="174948"/>
            <a:ext cx="12840993" cy="110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80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of Results</a:t>
            </a:r>
          </a:p>
        </p:txBody>
      </p:sp>
    </p:spTree>
    <p:extLst>
      <p:ext uri="{BB962C8B-B14F-4D97-AF65-F5344CB8AC3E}">
        <p14:creationId xmlns:p14="http://schemas.microsoft.com/office/powerpoint/2010/main" val="2378051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DFC42D8-39E2-AEFD-41E6-3B7097CFCC6E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A1C31D8-8874-DDEE-C287-DA05AEB10A43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14FF33C-1734-8826-9616-7531D18C8719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800417-6A56-045E-7FBD-C630BB742D7F}"/>
              </a:ext>
            </a:extLst>
          </p:cNvPr>
          <p:cNvSpPr txBox="1"/>
          <p:nvPr/>
        </p:nvSpPr>
        <p:spPr>
          <a:xfrm>
            <a:off x="6419441" y="174948"/>
            <a:ext cx="12840993" cy="110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80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of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6DEA9-128B-7AFF-5656-9E8EA27B251B}"/>
              </a:ext>
            </a:extLst>
          </p:cNvPr>
          <p:cNvSpPr txBox="1"/>
          <p:nvPr/>
        </p:nvSpPr>
        <p:spPr>
          <a:xfrm>
            <a:off x="2519264" y="1759124"/>
            <a:ext cx="14473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/>
              <a:t>After running </a:t>
            </a:r>
            <a:r>
              <a:rPr lang="en-US" sz="3200" b="1" dirty="0"/>
              <a:t>multiple test queries</a:t>
            </a:r>
            <a:r>
              <a:rPr lang="en-US" sz="3200" dirty="0"/>
              <a:t> on both </a:t>
            </a:r>
            <a:r>
              <a:rPr lang="en-US" sz="3200" b="1" dirty="0" err="1"/>
              <a:t>QuIM</a:t>
            </a:r>
            <a:r>
              <a:rPr lang="en-US" sz="3200" b="1" dirty="0"/>
              <a:t>-RAG and Traditional RAG</a:t>
            </a:r>
            <a:r>
              <a:rPr lang="en-US" sz="3200" dirty="0"/>
              <a:t>, the following results were observed: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E634E-41DE-50CC-B490-85FB484D6FE5}"/>
              </a:ext>
            </a:extLst>
          </p:cNvPr>
          <p:cNvSpPr txBox="1"/>
          <p:nvPr/>
        </p:nvSpPr>
        <p:spPr>
          <a:xfrm>
            <a:off x="2495005" y="3209657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1. Performance Comparison Between Models</a:t>
            </a:r>
            <a:endParaRPr lang="en-IN" sz="3200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745517-3C7E-3986-EC15-00FB6758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51834"/>
              </p:ext>
            </p:extLst>
          </p:nvPr>
        </p:nvGraphicFramePr>
        <p:xfrm>
          <a:off x="3048000" y="4167746"/>
          <a:ext cx="12648728" cy="486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82">
                  <a:extLst>
                    <a:ext uri="{9D8B030D-6E8A-4147-A177-3AD203B41FA5}">
                      <a16:colId xmlns:a16="http://schemas.microsoft.com/office/drawing/2014/main" val="117730562"/>
                    </a:ext>
                  </a:extLst>
                </a:gridCol>
                <a:gridCol w="3162182">
                  <a:extLst>
                    <a:ext uri="{9D8B030D-6E8A-4147-A177-3AD203B41FA5}">
                      <a16:colId xmlns:a16="http://schemas.microsoft.com/office/drawing/2014/main" val="1497379472"/>
                    </a:ext>
                  </a:extLst>
                </a:gridCol>
                <a:gridCol w="3162182">
                  <a:extLst>
                    <a:ext uri="{9D8B030D-6E8A-4147-A177-3AD203B41FA5}">
                      <a16:colId xmlns:a16="http://schemas.microsoft.com/office/drawing/2014/main" val="1376909491"/>
                    </a:ext>
                  </a:extLst>
                </a:gridCol>
                <a:gridCol w="3162182">
                  <a:extLst>
                    <a:ext uri="{9D8B030D-6E8A-4147-A177-3AD203B41FA5}">
                      <a16:colId xmlns:a16="http://schemas.microsoft.com/office/drawing/2014/main" val="1202613544"/>
                    </a:ext>
                  </a:extLst>
                </a:gridCol>
              </a:tblGrid>
              <a:tr h="643449">
                <a:tc>
                  <a:txBody>
                    <a:bodyPr/>
                    <a:lstStyle/>
                    <a:p>
                      <a:r>
                        <a:rPr lang="en-IN" sz="24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Traditional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QuIM-RAG (Proposed Model)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Improvement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741971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 dirty="0"/>
                        <a:t>Faithfulness (RAGAS Score)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+45%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652951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 dirty="0"/>
                        <a:t>Answer 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+39%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871898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/>
                        <a:t>Context 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+64%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037162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/>
                        <a:t>BERTScore 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+97%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928284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/>
                        <a:t>BERTScore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+145%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73369"/>
                  </a:ext>
                </a:extLst>
              </a:tr>
              <a:tr h="643449">
                <a:tc>
                  <a:txBody>
                    <a:bodyPr/>
                    <a:lstStyle/>
                    <a:p>
                      <a:r>
                        <a:rPr lang="en-IN" sz="2400" b="1"/>
                        <a:t>BERTScore 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+116%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05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582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ADC94-EAD4-9CE2-162F-0A2316F2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6F10D590-CA6D-E707-1604-BCD7AEE9D80D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9DFC3E22-286F-2581-57D7-46E7DE9CCB9C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090C7A3-8626-1C4C-640D-FFE9F6464765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8EDABA7-CF4B-3008-EC7E-7DF5B46F051B}"/>
              </a:ext>
            </a:extLst>
          </p:cNvPr>
          <p:cNvSpPr txBox="1"/>
          <p:nvPr/>
        </p:nvSpPr>
        <p:spPr>
          <a:xfrm>
            <a:off x="6419441" y="174948"/>
            <a:ext cx="12840993" cy="110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80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of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F00F3-006E-C745-A137-18C14A35D04F}"/>
              </a:ext>
            </a:extLst>
          </p:cNvPr>
          <p:cNvSpPr txBox="1"/>
          <p:nvPr/>
        </p:nvSpPr>
        <p:spPr>
          <a:xfrm>
            <a:off x="2015208" y="198351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2. Key Observations from the Analysis</a:t>
            </a:r>
            <a:endParaRPr lang="en-IN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8D93C-0081-72A9-DEA2-CE0E8A5B2D48}"/>
              </a:ext>
            </a:extLst>
          </p:cNvPr>
          <p:cNvSpPr txBox="1"/>
          <p:nvPr/>
        </p:nvSpPr>
        <p:spPr>
          <a:xfrm>
            <a:off x="2879304" y="3106712"/>
            <a:ext cx="130334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IN" sz="3600" b="1" dirty="0" err="1"/>
              <a:t>QuIM</a:t>
            </a:r>
            <a:r>
              <a:rPr lang="en-IN" sz="3600" b="1" dirty="0"/>
              <a:t>-RAG significantly outperforms Traditional RAG</a:t>
            </a:r>
            <a:r>
              <a:rPr lang="en-IN" sz="3600" dirty="0"/>
              <a:t> in all evaluation metrics.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IN" sz="3600" b="1" dirty="0"/>
              <a:t>Higher faithfulness score (1.00) ensures no hallucinated responses.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IN" sz="3600" b="1" dirty="0"/>
              <a:t>Context precision improved by 64%, meaning fewer irrelevant chunks were retrieved.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IN" sz="3600" b="1" dirty="0" err="1"/>
              <a:t>BERTScore</a:t>
            </a:r>
            <a:r>
              <a:rPr lang="en-IN" sz="3600" b="1" dirty="0"/>
              <a:t> Recall increased by 145%, meaning more complete and accurate answers.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IN" sz="3600" b="1" dirty="0"/>
              <a:t>Prototype-based quantization reduced retrieval time by ~35%, making the system faster.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11791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3778" y="-388447"/>
            <a:ext cx="6236108" cy="6236108"/>
          </a:xfrm>
          <a:custGeom>
            <a:avLst/>
            <a:gdLst/>
            <a:ahLst/>
            <a:cxnLst/>
            <a:rect l="l" t="t" r="r" b="b"/>
            <a:pathLst>
              <a:path w="6236108" h="6236108">
                <a:moveTo>
                  <a:pt x="0" y="0"/>
                </a:moveTo>
                <a:lnTo>
                  <a:pt x="6236108" y="0"/>
                </a:lnTo>
                <a:lnTo>
                  <a:pt x="6236108" y="6236108"/>
                </a:lnTo>
                <a:lnTo>
                  <a:pt x="0" y="623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391700" y="3432007"/>
            <a:ext cx="7101826" cy="7101826"/>
          </a:xfrm>
          <a:custGeom>
            <a:avLst/>
            <a:gdLst/>
            <a:ahLst/>
            <a:cxnLst/>
            <a:rect l="l" t="t" r="r" b="b"/>
            <a:pathLst>
              <a:path w="7101826" h="7101826">
                <a:moveTo>
                  <a:pt x="7101826" y="7101826"/>
                </a:moveTo>
                <a:lnTo>
                  <a:pt x="0" y="7101826"/>
                </a:lnTo>
                <a:lnTo>
                  <a:pt x="0" y="0"/>
                </a:lnTo>
                <a:lnTo>
                  <a:pt x="7101826" y="0"/>
                </a:lnTo>
                <a:lnTo>
                  <a:pt x="7101826" y="7101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37414" y="2285426"/>
            <a:ext cx="5562592" cy="6698645"/>
          </a:xfrm>
          <a:custGeom>
            <a:avLst/>
            <a:gdLst/>
            <a:ahLst/>
            <a:cxnLst/>
            <a:rect l="l" t="t" r="r" b="b"/>
            <a:pathLst>
              <a:path w="5562592" h="6698645">
                <a:moveTo>
                  <a:pt x="0" y="0"/>
                </a:moveTo>
                <a:lnTo>
                  <a:pt x="5562592" y="0"/>
                </a:lnTo>
                <a:lnTo>
                  <a:pt x="5562592" y="6698645"/>
                </a:lnTo>
                <a:lnTo>
                  <a:pt x="0" y="6698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10" t="-330" r="-10410"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sp>
      <p:sp>
        <p:nvSpPr>
          <p:cNvPr id="5" name="TextBox 5"/>
          <p:cNvSpPr txBox="1"/>
          <p:nvPr/>
        </p:nvSpPr>
        <p:spPr>
          <a:xfrm>
            <a:off x="9720064" y="462980"/>
            <a:ext cx="7547087" cy="129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4"/>
              </a:lnSpc>
            </a:pPr>
            <a:r>
              <a:rPr lang="en-US" sz="9306" b="1" spc="186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AGENDA...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0CF16-9C48-EE71-1734-9FB1998B71BF}"/>
              </a:ext>
            </a:extLst>
          </p:cNvPr>
          <p:cNvSpPr txBox="1"/>
          <p:nvPr/>
        </p:nvSpPr>
        <p:spPr>
          <a:xfrm>
            <a:off x="8783749" y="2119164"/>
            <a:ext cx="8929203" cy="758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Abstract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Methodology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Algorithms used and how algorithms work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Datasets used</a:t>
            </a:r>
            <a:endParaRPr lang="en-IN" sz="3600" dirty="0"/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Experimental part.</a:t>
            </a:r>
            <a:endParaRPr lang="en-IN" sz="3600" dirty="0"/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Analysis of results</a:t>
            </a:r>
            <a:endParaRPr lang="en-IN" sz="3600" dirty="0"/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Conclusion</a:t>
            </a:r>
            <a:endParaRPr lang="en-IN" sz="3600" dirty="0"/>
          </a:p>
          <a:p>
            <a:pPr marL="571500" lvl="0" indent="-5715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References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CD13-61BD-D1A4-1DD5-DD5F44A8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E0C917-B477-C2E4-AFED-821C68375295}"/>
              </a:ext>
            </a:extLst>
          </p:cNvPr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F7B86EF-58E7-899E-3791-60A963E221C4}"/>
              </a:ext>
            </a:extLst>
          </p:cNvPr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4BEC21-BD7E-7400-9980-9F4BAFCBDF3C}"/>
              </a:ext>
            </a:extLst>
          </p:cNvPr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5173184-5445-730F-B6D1-EC5237C8CF06}"/>
              </a:ext>
            </a:extLst>
          </p:cNvPr>
          <p:cNvSpPr txBox="1"/>
          <p:nvPr/>
        </p:nvSpPr>
        <p:spPr>
          <a:xfrm>
            <a:off x="6119664" y="306205"/>
            <a:ext cx="12840993" cy="1011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IN" sz="5400" b="1" spc="205" dirty="0">
                <a:solidFill>
                  <a:srgbClr val="393A38"/>
                </a:solidFill>
                <a:latin typeface="Poppins Bold"/>
                <a:cs typeface="Poppins Bold"/>
              </a:rPr>
              <a:t>Conclusion and Future Work</a:t>
            </a:r>
            <a:r>
              <a:rPr lang="en-US" sz="5400" b="1" spc="205" dirty="0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70707-F278-3687-529C-A37B097C4584}"/>
              </a:ext>
            </a:extLst>
          </p:cNvPr>
          <p:cNvSpPr txBox="1"/>
          <p:nvPr/>
        </p:nvSpPr>
        <p:spPr>
          <a:xfrm>
            <a:off x="2375248" y="1627418"/>
            <a:ext cx="146176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err="1"/>
              <a:t>QuIM</a:t>
            </a:r>
            <a:r>
              <a:rPr lang="en-IN" sz="3200" b="1" u="sng" dirty="0"/>
              <a:t>-RAG Overview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000" dirty="0" err="1"/>
              <a:t>QuIM</a:t>
            </a:r>
            <a:r>
              <a:rPr lang="en-IN" sz="3000" dirty="0"/>
              <a:t>-RAG is a </a:t>
            </a:r>
            <a:r>
              <a:rPr lang="en-IN" sz="3000" b="1" dirty="0"/>
              <a:t>retrieval-augmented generation (RAG) framework</a:t>
            </a:r>
            <a:r>
              <a:rPr lang="en-IN" sz="3000" dirty="0"/>
              <a:t> designed to improve </a:t>
            </a:r>
            <a:r>
              <a:rPr lang="en-IN" sz="3000" b="1" dirty="0"/>
              <a:t>retrieval efficiency, accuracy, and answer faithfulness</a:t>
            </a:r>
            <a:r>
              <a:rPr lang="en-IN" sz="3000" dirty="0"/>
              <a:t> using </a:t>
            </a:r>
            <a:r>
              <a:rPr lang="en-IN" sz="3000" b="1" dirty="0"/>
              <a:t>embedding quantization and inverted index-based search</a:t>
            </a:r>
            <a:r>
              <a:rPr lang="en-IN" sz="3000" dirty="0"/>
              <a:t>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000" dirty="0"/>
              <a:t>By leveraging </a:t>
            </a:r>
            <a:r>
              <a:rPr lang="en-IN" sz="3000" b="1" dirty="0"/>
              <a:t>prototype-based retrieval</a:t>
            </a:r>
            <a:r>
              <a:rPr lang="en-IN" sz="3000" dirty="0"/>
              <a:t>, it ensures </a:t>
            </a:r>
            <a:r>
              <a:rPr lang="en-IN" sz="3000" b="1" dirty="0"/>
              <a:t>faster query processing and more relevant document retrieval</a:t>
            </a:r>
            <a:r>
              <a:rPr lang="en-IN" sz="3000" dirty="0"/>
              <a:t>, significantly outperforming traditional RAG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9F438-94D6-77E6-B5AD-9860BFD505A1}"/>
              </a:ext>
            </a:extLst>
          </p:cNvPr>
          <p:cNvSpPr txBox="1"/>
          <p:nvPr/>
        </p:nvSpPr>
        <p:spPr>
          <a:xfrm>
            <a:off x="2375248" y="4520518"/>
            <a:ext cx="1389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/>
              <a:t>Key Advantages: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3000" b="1" dirty="0"/>
              <a:t>Enhanced Response Quality:</a:t>
            </a:r>
            <a:r>
              <a:rPr lang="en-US" sz="3000" dirty="0"/>
              <a:t> By integrating an advanced RAG system and a structured data preparation approach, </a:t>
            </a:r>
            <a:r>
              <a:rPr lang="en-US" sz="3000" dirty="0" err="1"/>
              <a:t>QuIM</a:t>
            </a:r>
            <a:r>
              <a:rPr lang="en-US" sz="3000" dirty="0"/>
              <a:t>-RAG significantly improves the accuracy and relevance of generated responses.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3000" b="1" dirty="0"/>
              <a:t>Reduction in Hallucinations:</a:t>
            </a:r>
            <a:r>
              <a:rPr lang="en-US" sz="3000" dirty="0"/>
              <a:t> The use of a </a:t>
            </a:r>
            <a:r>
              <a:rPr lang="en-US" sz="3000" b="1" dirty="0"/>
              <a:t>custom domain-specific dataset</a:t>
            </a:r>
            <a:r>
              <a:rPr lang="en-US" sz="3000" dirty="0"/>
              <a:t> minimizes information dilution and hallucination, common in traditional RAG systems.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3000" b="1" dirty="0"/>
              <a:t>Improved Retrieval Performance:</a:t>
            </a:r>
            <a:r>
              <a:rPr lang="en-US" sz="3000" dirty="0"/>
              <a:t> The system </a:t>
            </a:r>
            <a:r>
              <a:rPr lang="en-US" sz="3000" b="1" dirty="0"/>
              <a:t>outperforms baseline models</a:t>
            </a:r>
            <a:r>
              <a:rPr lang="en-US" sz="3000" dirty="0"/>
              <a:t> trained on raw web data by leveraging LLaMA-3-8B-instruct and a tailored dataset.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3000" b="1" dirty="0"/>
              <a:t>User-Verified Information:</a:t>
            </a:r>
            <a:r>
              <a:rPr lang="en-US" sz="3000" dirty="0"/>
              <a:t> Responses include </a:t>
            </a:r>
            <a:r>
              <a:rPr lang="en-US" sz="3000" b="1" dirty="0"/>
              <a:t>source links</a:t>
            </a:r>
            <a:r>
              <a:rPr lang="en-US" sz="3000" dirty="0"/>
              <a:t>, allowing users to verify details and seek additional context.</a:t>
            </a:r>
          </a:p>
          <a:p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96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2EE-CEE6-B0C7-3274-41820890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309D13-4064-D33F-E42D-136A8F185F42}"/>
              </a:ext>
            </a:extLst>
          </p:cNvPr>
          <p:cNvSpPr/>
          <p:nvPr/>
        </p:nvSpPr>
        <p:spPr>
          <a:xfrm flipH="1" flipV="1">
            <a:off x="12410673" y="295215"/>
            <a:ext cx="9033856" cy="10287000"/>
          </a:xfrm>
          <a:custGeom>
            <a:avLst/>
            <a:gdLst/>
            <a:ahLst/>
            <a:cxnLst/>
            <a:rect l="l" t="t" r="r" b="b"/>
            <a:pathLst>
              <a:path w="9033856" h="10287000">
                <a:moveTo>
                  <a:pt x="903385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033856" y="0"/>
                </a:lnTo>
                <a:lnTo>
                  <a:pt x="9033856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FE4D32-2D39-9CBB-49B9-C614CB53EC35}"/>
              </a:ext>
            </a:extLst>
          </p:cNvPr>
          <p:cNvSpPr/>
          <p:nvPr/>
        </p:nvSpPr>
        <p:spPr>
          <a:xfrm>
            <a:off x="-4201136" y="-408759"/>
            <a:ext cx="9254144" cy="10537845"/>
          </a:xfrm>
          <a:custGeom>
            <a:avLst/>
            <a:gdLst/>
            <a:ahLst/>
            <a:cxnLst/>
            <a:rect l="l" t="t" r="r" b="b"/>
            <a:pathLst>
              <a:path w="9254144" h="10537845">
                <a:moveTo>
                  <a:pt x="0" y="0"/>
                </a:moveTo>
                <a:lnTo>
                  <a:pt x="9254144" y="0"/>
                </a:lnTo>
                <a:lnTo>
                  <a:pt x="9254144" y="10537845"/>
                </a:lnTo>
                <a:lnTo>
                  <a:pt x="0" y="1053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2E85-B2A4-1C6B-101C-CE1AE5279F1D}"/>
              </a:ext>
            </a:extLst>
          </p:cNvPr>
          <p:cNvSpPr txBox="1"/>
          <p:nvPr/>
        </p:nvSpPr>
        <p:spPr>
          <a:xfrm>
            <a:off x="2303240" y="1677520"/>
            <a:ext cx="12385376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u="sng" dirty="0"/>
              <a:t>Future Work: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Automated Content Updates:</a:t>
            </a:r>
            <a:r>
              <a:rPr lang="en-US" sz="3200" dirty="0"/>
              <a:t> 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3200" dirty="0"/>
              <a:t>Implement a </a:t>
            </a:r>
            <a:r>
              <a:rPr lang="en-US" sz="3200" b="1" dirty="0"/>
              <a:t>content retrieval mechanism</a:t>
            </a:r>
            <a:r>
              <a:rPr lang="en-US" sz="3200" dirty="0"/>
              <a:t> that updates the dataset </a:t>
            </a:r>
            <a:r>
              <a:rPr lang="en-US" sz="3200" b="1" dirty="0"/>
              <a:t>every four months</a:t>
            </a:r>
            <a:r>
              <a:rPr lang="en-US" sz="3200" dirty="0"/>
              <a:t> to incorporate newly added university website information.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Comprehensive User Study:</a:t>
            </a:r>
            <a:r>
              <a:rPr lang="en-US" sz="3200" dirty="0"/>
              <a:t> 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3200" dirty="0"/>
              <a:t>Conduct a </a:t>
            </a:r>
            <a:r>
              <a:rPr lang="en-US" sz="3200" b="1" dirty="0"/>
              <a:t>detailed user satisfaction and system usability study</a:t>
            </a:r>
            <a:r>
              <a:rPr lang="en-US" sz="3200" dirty="0"/>
              <a:t> to refine </a:t>
            </a:r>
            <a:r>
              <a:rPr lang="en-US" sz="3200" dirty="0" err="1"/>
              <a:t>QuIM</a:t>
            </a:r>
            <a:r>
              <a:rPr lang="en-US" sz="3200" dirty="0"/>
              <a:t>-RAG based on real-world feedback.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Further Optimization:</a:t>
            </a:r>
            <a:r>
              <a:rPr lang="en-US" sz="3200" dirty="0"/>
              <a:t> 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3200" dirty="0"/>
              <a:t>Enhance </a:t>
            </a:r>
            <a:r>
              <a:rPr lang="en-US" sz="3200" b="1" dirty="0"/>
              <a:t>retrieval and ranking techniques</a:t>
            </a:r>
            <a:r>
              <a:rPr lang="en-US" sz="3200" dirty="0"/>
              <a:t> to improve response precision and adapt to dynamic content updates.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1" dirty="0"/>
              <a:t>Scalability Across Domains:</a:t>
            </a:r>
            <a:r>
              <a:rPr lang="en-US" sz="3200" dirty="0"/>
              <a:t> 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3200" dirty="0"/>
              <a:t>Expand the system beyond university-related QA to </a:t>
            </a:r>
            <a:r>
              <a:rPr lang="en-US" sz="3200" b="1" dirty="0"/>
              <a:t>other structured and unstructured knowledge domains</a:t>
            </a:r>
            <a:r>
              <a:rPr lang="en-US" sz="3200" dirty="0"/>
              <a:t>.</a:t>
            </a:r>
          </a:p>
          <a:p>
            <a:pPr algn="just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2157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DBF3-5187-4B38-0E06-CCAE7E429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1C2C85-096B-2E73-7BA5-C7A9A4E5D6B0}"/>
              </a:ext>
            </a:extLst>
          </p:cNvPr>
          <p:cNvSpPr/>
          <p:nvPr/>
        </p:nvSpPr>
        <p:spPr>
          <a:xfrm flipH="1" flipV="1">
            <a:off x="12410673" y="295215"/>
            <a:ext cx="9033856" cy="10287000"/>
          </a:xfrm>
          <a:custGeom>
            <a:avLst/>
            <a:gdLst/>
            <a:ahLst/>
            <a:cxnLst/>
            <a:rect l="l" t="t" r="r" b="b"/>
            <a:pathLst>
              <a:path w="9033856" h="10287000">
                <a:moveTo>
                  <a:pt x="903385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033856" y="0"/>
                </a:lnTo>
                <a:lnTo>
                  <a:pt x="9033856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3FB83-0B23-4E29-CDBD-0A26BC1389D7}"/>
              </a:ext>
            </a:extLst>
          </p:cNvPr>
          <p:cNvSpPr/>
          <p:nvPr/>
        </p:nvSpPr>
        <p:spPr>
          <a:xfrm>
            <a:off x="7142802" y="679004"/>
            <a:ext cx="6107218" cy="9934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887FFB-AB9B-7863-A820-F7F30A94D51A}"/>
              </a:ext>
            </a:extLst>
          </p:cNvPr>
          <p:cNvSpPr/>
          <p:nvPr/>
        </p:nvSpPr>
        <p:spPr>
          <a:xfrm>
            <a:off x="-4201136" y="-408759"/>
            <a:ext cx="9254144" cy="10537845"/>
          </a:xfrm>
          <a:custGeom>
            <a:avLst/>
            <a:gdLst/>
            <a:ahLst/>
            <a:cxnLst/>
            <a:rect l="l" t="t" r="r" b="b"/>
            <a:pathLst>
              <a:path w="9254144" h="10537845">
                <a:moveTo>
                  <a:pt x="0" y="0"/>
                </a:moveTo>
                <a:lnTo>
                  <a:pt x="9254144" y="0"/>
                </a:lnTo>
                <a:lnTo>
                  <a:pt x="9254144" y="10537845"/>
                </a:lnTo>
                <a:lnTo>
                  <a:pt x="0" y="1053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4C376-F126-5ED4-BA8A-4C2B8EA3FF99}"/>
              </a:ext>
            </a:extLst>
          </p:cNvPr>
          <p:cNvSpPr txBox="1"/>
          <p:nvPr/>
        </p:nvSpPr>
        <p:spPr>
          <a:xfrm>
            <a:off x="9132168" y="691512"/>
            <a:ext cx="14329592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i="1" dirty="0">
                <a:solidFill>
                  <a:srgbClr val="393A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950EF-5AD3-8497-57A3-0B42E968D009}"/>
              </a:ext>
            </a:extLst>
          </p:cNvPr>
          <p:cNvSpPr txBox="1"/>
          <p:nvPr/>
        </p:nvSpPr>
        <p:spPr>
          <a:xfrm>
            <a:off x="1871192" y="1883895"/>
            <a:ext cx="15265696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Key references: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Yang et al., 2023 on enhancing large language models for industrial domain-specific question answering.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Ovadia et al., 2023 on comparing fine-tuning vs. retrieval-based knowledge injection in LLMs.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Lewis et al., 2020 on Retrieval-Augmented Generation (RAG) for knowledge-intensive NLP tasks.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Gao et al., 2023 on a survey of Retrieval-Augmented Generation (RAG) for large language models.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Hadi et al., 2023 on applications, challenges, and limitations of large language models.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Huo et al., 2023 on retrieving supporting evidence for LLM-generated answers.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 err="1"/>
              <a:t>Lazaridou</a:t>
            </a:r>
            <a:r>
              <a:rPr lang="en-IN" sz="2900" dirty="0"/>
              <a:t> et al., 2022 on Internet-augmented language models for open-domain question answering.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Zhang et al., 2019 on </a:t>
            </a:r>
            <a:r>
              <a:rPr lang="en-IN" sz="2900" dirty="0" err="1"/>
              <a:t>BERTScore</a:t>
            </a:r>
            <a:r>
              <a:rPr lang="en-IN" sz="2900" dirty="0"/>
              <a:t> for evaluating text generation quality.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IN" sz="2900" dirty="0"/>
              <a:t>Es et al., 2023 on RAGAS: Automated evaluation of retrieval-augmented generation.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7CC7D-AD0A-E32D-CD64-66A254F37E60}"/>
              </a:ext>
            </a:extLst>
          </p:cNvPr>
          <p:cNvSpPr txBox="1"/>
          <p:nvPr/>
        </p:nvSpPr>
        <p:spPr>
          <a:xfrm>
            <a:off x="1840486" y="8489273"/>
            <a:ext cx="11912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/>
              <a:t>These references provide foundational insights into </a:t>
            </a:r>
            <a:r>
              <a:rPr lang="en-US" sz="2800" b="1" dirty="0"/>
              <a:t>retrieval-augmented generation, large language models, evaluation metrics, and evidence retrieval techniques</a:t>
            </a:r>
            <a:r>
              <a:rPr lang="en-US" sz="2800" dirty="0"/>
              <a:t> used in </a:t>
            </a:r>
            <a:r>
              <a:rPr lang="en-US" sz="2800" b="1" dirty="0" err="1"/>
              <a:t>QuIM</a:t>
            </a:r>
            <a:r>
              <a:rPr lang="en-US" sz="2800" b="1" dirty="0"/>
              <a:t>-RAG</a:t>
            </a:r>
            <a:r>
              <a:rPr lang="en-US" sz="2800" dirty="0"/>
              <a:t>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93110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4989" y="1318724"/>
            <a:ext cx="11697567" cy="7649553"/>
          </a:xfrm>
          <a:custGeom>
            <a:avLst/>
            <a:gdLst/>
            <a:ahLst/>
            <a:cxnLst/>
            <a:rect l="l" t="t" r="r" b="b"/>
            <a:pathLst>
              <a:path w="11697567" h="7649553">
                <a:moveTo>
                  <a:pt x="0" y="0"/>
                </a:moveTo>
                <a:lnTo>
                  <a:pt x="11697567" y="0"/>
                </a:lnTo>
                <a:lnTo>
                  <a:pt x="11697567" y="7649552"/>
                </a:lnTo>
                <a:lnTo>
                  <a:pt x="0" y="764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59" b="-264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5802" y="2057400"/>
            <a:ext cx="8386854" cy="8229600"/>
          </a:xfrm>
          <a:custGeom>
            <a:avLst/>
            <a:gdLst/>
            <a:ahLst/>
            <a:cxnLst/>
            <a:rect l="l" t="t" r="r" b="b"/>
            <a:pathLst>
              <a:path w="8386854" h="8229600">
                <a:moveTo>
                  <a:pt x="0" y="0"/>
                </a:moveTo>
                <a:lnTo>
                  <a:pt x="8386853" y="0"/>
                </a:lnTo>
                <a:lnTo>
                  <a:pt x="83868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24333" y="-41076"/>
            <a:ext cx="8386854" cy="8229600"/>
          </a:xfrm>
          <a:custGeom>
            <a:avLst/>
            <a:gdLst/>
            <a:ahLst/>
            <a:cxnLst/>
            <a:rect l="l" t="t" r="r" b="b"/>
            <a:pathLst>
              <a:path w="8386854" h="8229600">
                <a:moveTo>
                  <a:pt x="0" y="0"/>
                </a:moveTo>
                <a:lnTo>
                  <a:pt x="8386853" y="0"/>
                </a:lnTo>
                <a:lnTo>
                  <a:pt x="83868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07142" cy="6807142"/>
          </a:xfrm>
          <a:custGeom>
            <a:avLst/>
            <a:gdLst/>
            <a:ahLst/>
            <a:cxnLst/>
            <a:rect l="l" t="t" r="r" b="b"/>
            <a:pathLst>
              <a:path w="6807142" h="6807142">
                <a:moveTo>
                  <a:pt x="0" y="0"/>
                </a:moveTo>
                <a:lnTo>
                  <a:pt x="6807142" y="0"/>
                </a:lnTo>
                <a:lnTo>
                  <a:pt x="6807142" y="6807142"/>
                </a:lnTo>
                <a:lnTo>
                  <a:pt x="0" y="680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195534" y="5143500"/>
            <a:ext cx="6064900" cy="6064900"/>
          </a:xfrm>
          <a:custGeom>
            <a:avLst/>
            <a:gdLst/>
            <a:ahLst/>
            <a:cxnLst/>
            <a:rect l="l" t="t" r="r" b="b"/>
            <a:pathLst>
              <a:path w="6064900" h="6064900">
                <a:moveTo>
                  <a:pt x="6064899" y="6064900"/>
                </a:moveTo>
                <a:lnTo>
                  <a:pt x="0" y="6064900"/>
                </a:lnTo>
                <a:lnTo>
                  <a:pt x="0" y="0"/>
                </a:lnTo>
                <a:lnTo>
                  <a:pt x="6064899" y="0"/>
                </a:lnTo>
                <a:lnTo>
                  <a:pt x="6064899" y="60649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3275" y="8175950"/>
            <a:ext cx="2383951" cy="2354151"/>
          </a:xfrm>
          <a:custGeom>
            <a:avLst/>
            <a:gdLst/>
            <a:ahLst/>
            <a:cxnLst/>
            <a:rect l="l" t="t" r="r" b="b"/>
            <a:pathLst>
              <a:path w="2383951" h="2354151">
                <a:moveTo>
                  <a:pt x="0" y="0"/>
                </a:moveTo>
                <a:lnTo>
                  <a:pt x="2383950" y="0"/>
                </a:lnTo>
                <a:lnTo>
                  <a:pt x="2383950" y="2354151"/>
                </a:lnTo>
                <a:lnTo>
                  <a:pt x="0" y="235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88865" y="504206"/>
            <a:ext cx="7419663" cy="130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10261" b="1" spc="205">
                <a:solidFill>
                  <a:srgbClr val="393A38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4947D-CEC8-69F5-EE75-B7B7DD6ECD34}"/>
              </a:ext>
            </a:extLst>
          </p:cNvPr>
          <p:cNvSpPr txBox="1"/>
          <p:nvPr/>
        </p:nvSpPr>
        <p:spPr>
          <a:xfrm>
            <a:off x="2447256" y="1975148"/>
            <a:ext cx="14185576" cy="783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dirty="0"/>
              <a:t>Goal: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Introduce </a:t>
            </a:r>
            <a:r>
              <a:rPr lang="en-US" sz="2600" dirty="0" err="1"/>
              <a:t>QuIM</a:t>
            </a:r>
            <a:r>
              <a:rPr lang="en-US" sz="2600" dirty="0"/>
              <a:t>-RAG (Question-to-Question Inverted Index Matching), a novel approach for cost-efficient and accurate domain-specific question answering using Large Language Models (LLMs).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dirty="0"/>
              <a:t>Challenges Addressed: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Information dilution in traditional Retrieval-Augmented Generation (RAG) systems.</a:t>
            </a:r>
          </a:p>
          <a:p>
            <a:pPr marL="1485900" lvl="2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Hallucinations leading to inaccurate or misleading responses.</a:t>
            </a:r>
          </a:p>
          <a:p>
            <a:pPr marL="1485900" lvl="2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Inefficient retrieval mechanisms, causing irrelevant document chunks to be selected.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dirty="0"/>
              <a:t>Proposed Solution:</a:t>
            </a:r>
          </a:p>
          <a:p>
            <a:pPr marL="1485900" lvl="2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err="1"/>
              <a:t>QuIM</a:t>
            </a:r>
            <a:r>
              <a:rPr lang="en-US" sz="2600" dirty="0"/>
              <a:t>-RAG generates potential questions from document chunks and matches them with user queries for precise retrieval.</a:t>
            </a:r>
          </a:p>
          <a:p>
            <a:pPr marL="1485900" lvl="2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Uses an inverted index of pre-generated question embeddings to improve search efficiency.</a:t>
            </a:r>
          </a:p>
          <a:p>
            <a:pPr marL="1485900" lvl="2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Reduces retrieval errors while enhancing answer relevance.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866607" cy="5866607"/>
          </a:xfrm>
          <a:custGeom>
            <a:avLst/>
            <a:gdLst/>
            <a:ahLst/>
            <a:cxnLst/>
            <a:rect l="l" t="t" r="r" b="b"/>
            <a:pathLst>
              <a:path w="5866607" h="5866607">
                <a:moveTo>
                  <a:pt x="0" y="0"/>
                </a:moveTo>
                <a:lnTo>
                  <a:pt x="5866607" y="0"/>
                </a:lnTo>
                <a:lnTo>
                  <a:pt x="5866607" y="5866607"/>
                </a:lnTo>
                <a:lnTo>
                  <a:pt x="0" y="586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435587" y="6606536"/>
            <a:ext cx="3852413" cy="3852413"/>
          </a:xfrm>
          <a:custGeom>
            <a:avLst/>
            <a:gdLst/>
            <a:ahLst/>
            <a:cxnLst/>
            <a:rect l="l" t="t" r="r" b="b"/>
            <a:pathLst>
              <a:path w="3852413" h="3852413">
                <a:moveTo>
                  <a:pt x="3852413" y="0"/>
                </a:moveTo>
                <a:lnTo>
                  <a:pt x="0" y="0"/>
                </a:lnTo>
                <a:lnTo>
                  <a:pt x="0" y="3852413"/>
                </a:lnTo>
                <a:lnTo>
                  <a:pt x="3852413" y="3852413"/>
                </a:lnTo>
                <a:lnTo>
                  <a:pt x="3852413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7032384" y="0"/>
            <a:ext cx="11763421" cy="834133"/>
          </a:xfrm>
          <a:custGeom>
            <a:avLst/>
            <a:gdLst/>
            <a:ahLst/>
            <a:cxnLst/>
            <a:rect l="l" t="t" r="r" b="b"/>
            <a:pathLst>
              <a:path w="11763421" h="834133">
                <a:moveTo>
                  <a:pt x="0" y="0"/>
                </a:moveTo>
                <a:lnTo>
                  <a:pt x="11763421" y="0"/>
                </a:lnTo>
                <a:lnTo>
                  <a:pt x="11763421" y="834133"/>
                </a:lnTo>
                <a:lnTo>
                  <a:pt x="0" y="83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02322" y="1371375"/>
            <a:ext cx="10866530" cy="747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7"/>
              </a:lnSpc>
            </a:pPr>
            <a:r>
              <a:rPr lang="en-IN" sz="8800" b="1" spc="186" dirty="0">
                <a:solidFill>
                  <a:srgbClr val="393A38"/>
                </a:solidFill>
                <a:latin typeface="Poppins Bold"/>
                <a:cs typeface="Poppins Bold"/>
              </a:rPr>
              <a:t>Methodology</a:t>
            </a:r>
            <a:endParaRPr lang="en-US" sz="8800" b="1" spc="186" dirty="0">
              <a:solidFill>
                <a:srgbClr val="393A38"/>
              </a:solidFill>
              <a:latin typeface="Poppins Bold"/>
              <a:cs typeface="Poppins Bold"/>
              <a:sym typeface="Poppi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354552" y="9452867"/>
            <a:ext cx="11763421" cy="834133"/>
          </a:xfrm>
          <a:custGeom>
            <a:avLst/>
            <a:gdLst/>
            <a:ahLst/>
            <a:cxnLst/>
            <a:rect l="l" t="t" r="r" b="b"/>
            <a:pathLst>
              <a:path w="11763421" h="834133">
                <a:moveTo>
                  <a:pt x="0" y="0"/>
                </a:moveTo>
                <a:lnTo>
                  <a:pt x="11763421" y="0"/>
                </a:lnTo>
                <a:lnTo>
                  <a:pt x="11763421" y="834133"/>
                </a:lnTo>
                <a:lnTo>
                  <a:pt x="0" y="83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6548A-7422-4469-A534-34EE161BADA9}"/>
              </a:ext>
            </a:extLst>
          </p:cNvPr>
          <p:cNvSpPr txBox="1"/>
          <p:nvPr/>
        </p:nvSpPr>
        <p:spPr>
          <a:xfrm>
            <a:off x="1799184" y="2520299"/>
            <a:ext cx="153377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600" dirty="0"/>
              <a:t>The </a:t>
            </a:r>
            <a:r>
              <a:rPr lang="en-US" sz="2600" b="1" dirty="0" err="1"/>
              <a:t>QuIM</a:t>
            </a:r>
            <a:r>
              <a:rPr lang="en-US" sz="2600" b="1" dirty="0"/>
              <a:t>-RAG methodology</a:t>
            </a:r>
            <a:r>
              <a:rPr lang="en-US" sz="2600" dirty="0"/>
              <a:t> is designed to enhance </a:t>
            </a:r>
            <a:r>
              <a:rPr lang="en-US" sz="2600" b="1" dirty="0"/>
              <a:t>Retrieval-Augmented Generation (RAG)</a:t>
            </a:r>
            <a:r>
              <a:rPr lang="en-US" sz="2600" dirty="0"/>
              <a:t> by improving how </a:t>
            </a:r>
            <a:r>
              <a:rPr lang="en-US" sz="2600" b="1" dirty="0"/>
              <a:t>queries are matched to document chunks</a:t>
            </a:r>
            <a:r>
              <a:rPr lang="en-US" sz="2600" dirty="0"/>
              <a:t> through </a:t>
            </a:r>
            <a:r>
              <a:rPr lang="en-US" sz="2600" b="1" dirty="0"/>
              <a:t>Inverted Question Matching</a:t>
            </a:r>
            <a:r>
              <a:rPr lang="en-US" sz="26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600" dirty="0"/>
              <a:t> This method ensures better accuracy and </a:t>
            </a:r>
            <a:r>
              <a:rPr lang="en-US" sz="2600" b="1" dirty="0"/>
              <a:t>reduces hallucination</a:t>
            </a:r>
            <a:r>
              <a:rPr lang="en-US" sz="2600" dirty="0"/>
              <a:t> in domain-specific question-answering tasks.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0C38A-6722-FCA9-2D53-304D0D396F1D}"/>
              </a:ext>
            </a:extLst>
          </p:cNvPr>
          <p:cNvSpPr txBox="1"/>
          <p:nvPr/>
        </p:nvSpPr>
        <p:spPr>
          <a:xfrm>
            <a:off x="1367136" y="3841686"/>
            <a:ext cx="1454561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/>
              <a:t>Step 1: Data Collection &amp; Chunking</a:t>
            </a:r>
          </a:p>
          <a:p>
            <a:pPr lvl="1"/>
            <a:r>
              <a:rPr lang="en-IN" sz="2600" b="1" dirty="0"/>
              <a:t>Objective: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600" dirty="0"/>
              <a:t>Gather relevant domain-specific data.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600" dirty="0"/>
              <a:t>Split data into smaller, meaningful chunks for efficient retrieval.</a:t>
            </a:r>
          </a:p>
          <a:p>
            <a:pPr lvl="1"/>
            <a:r>
              <a:rPr lang="en-IN" sz="2600" b="1" dirty="0"/>
              <a:t>Process:</a:t>
            </a:r>
          </a:p>
          <a:p>
            <a:pPr lvl="2">
              <a:buFont typeface="+mj-lt"/>
              <a:buAutoNum type="arabicPeriod"/>
            </a:pPr>
            <a:r>
              <a:rPr lang="en-IN" sz="2600" b="1" dirty="0"/>
              <a:t>Web Scraping:</a:t>
            </a:r>
            <a:endParaRPr lang="en-IN" sz="2600" dirty="0"/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The system scrapes web pages from </a:t>
            </a:r>
            <a:r>
              <a:rPr lang="en-IN" sz="2600" b="1" dirty="0"/>
              <a:t>NDSU Career Advising &amp; </a:t>
            </a:r>
            <a:r>
              <a:rPr lang="en-IN" sz="2600" b="1" dirty="0" err="1"/>
              <a:t>Catalog</a:t>
            </a:r>
            <a:r>
              <a:rPr lang="en-IN" sz="2600" b="1" dirty="0"/>
              <a:t> websites</a:t>
            </a:r>
            <a:r>
              <a:rPr lang="en-IN" sz="2600" dirty="0"/>
              <a:t>.</a:t>
            </a:r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Extracts text while </a:t>
            </a:r>
            <a:r>
              <a:rPr lang="en-IN" sz="2600" b="1" dirty="0"/>
              <a:t>removing unnecessary elements</a:t>
            </a:r>
            <a:r>
              <a:rPr lang="en-IN" sz="2600" dirty="0"/>
              <a:t> (headers, footers, navigation menus).</a:t>
            </a:r>
          </a:p>
          <a:p>
            <a:pPr lvl="2">
              <a:buFont typeface="+mj-lt"/>
              <a:buAutoNum type="arabicPeriod"/>
            </a:pPr>
            <a:r>
              <a:rPr lang="en-IN" sz="2600" b="1" dirty="0"/>
              <a:t>Text Preprocessing:</a:t>
            </a:r>
            <a:endParaRPr lang="en-IN" sz="2600" dirty="0"/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Cleans the raw text by removing special characters, HTML tags, and irrelevant words.</a:t>
            </a:r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Ensures </a:t>
            </a:r>
            <a:r>
              <a:rPr lang="en-IN" sz="2600" b="1" dirty="0"/>
              <a:t>only meaningful content is retained</a:t>
            </a:r>
            <a:r>
              <a:rPr lang="en-IN" sz="2600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en-IN" sz="2600" b="1" dirty="0"/>
              <a:t>Document Chunking:</a:t>
            </a:r>
            <a:endParaRPr lang="en-IN" sz="2600" dirty="0"/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Breaks down long documents into </a:t>
            </a:r>
            <a:r>
              <a:rPr lang="en-IN" sz="2600" b="1" dirty="0"/>
              <a:t>smaller segments (chunks)</a:t>
            </a:r>
            <a:r>
              <a:rPr lang="en-IN" sz="2600" dirty="0"/>
              <a:t>.</a:t>
            </a:r>
          </a:p>
          <a:p>
            <a:pPr marL="1657350" lvl="3" indent="-285750">
              <a:buFont typeface="+mj-lt"/>
              <a:buAutoNum type="arabicPeriod"/>
            </a:pPr>
            <a:r>
              <a:rPr lang="en-IN" sz="2600" dirty="0"/>
              <a:t>Each chunk is </a:t>
            </a:r>
            <a:r>
              <a:rPr lang="en-IN" sz="2600" b="1" dirty="0"/>
              <a:t>1000 tokens long</a:t>
            </a:r>
            <a:r>
              <a:rPr lang="en-IN" sz="2600" dirty="0"/>
              <a:t> with a </a:t>
            </a:r>
            <a:r>
              <a:rPr lang="en-IN" sz="2600" b="1" dirty="0"/>
              <a:t>200-token overlap</a:t>
            </a:r>
            <a:r>
              <a:rPr lang="en-IN" sz="2600" dirty="0"/>
              <a:t> to preserve context.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3778" y="-388447"/>
            <a:ext cx="5270982" cy="5270982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5082698" y="6903622"/>
            <a:ext cx="4092904" cy="4092904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D9E394-303A-84EF-387E-888F9F32466D}"/>
              </a:ext>
            </a:extLst>
          </p:cNvPr>
          <p:cNvSpPr txBox="1"/>
          <p:nvPr/>
        </p:nvSpPr>
        <p:spPr>
          <a:xfrm>
            <a:off x="1441713" y="2407196"/>
            <a:ext cx="1472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Chunked Data from Documents</a:t>
            </a:r>
            <a:endParaRPr lang="en-IN" sz="2400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BA6799C-820B-A756-718C-09384925F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374325"/>
              </p:ext>
            </p:extLst>
          </p:nvPr>
        </p:nvGraphicFramePr>
        <p:xfrm>
          <a:off x="2879304" y="3465228"/>
          <a:ext cx="8856984" cy="380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568">
                  <a:extLst>
                    <a:ext uri="{9D8B030D-6E8A-4147-A177-3AD203B41FA5}">
                      <a16:colId xmlns:a16="http://schemas.microsoft.com/office/drawing/2014/main" val="3521266739"/>
                    </a:ext>
                  </a:extLst>
                </a:gridCol>
                <a:gridCol w="7078416">
                  <a:extLst>
                    <a:ext uri="{9D8B030D-6E8A-4147-A177-3AD203B41FA5}">
                      <a16:colId xmlns:a16="http://schemas.microsoft.com/office/drawing/2014/main" val="1643500394"/>
                    </a:ext>
                  </a:extLst>
                </a:gridCol>
              </a:tblGrid>
              <a:tr h="281179">
                <a:tc>
                  <a:txBody>
                    <a:bodyPr/>
                    <a:lstStyle/>
                    <a:p>
                      <a:r>
                        <a:rPr lang="en-IN" b="1" dirty="0"/>
                        <a:t>Chunk ID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Extracted Text from Documents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623964"/>
                  </a:ext>
                </a:extLst>
              </a:tr>
              <a:tr h="901314">
                <a:tc>
                  <a:txBody>
                    <a:bodyPr/>
                    <a:lstStyle/>
                    <a:p>
                      <a:r>
                        <a:rPr lang="en-IN" b="1"/>
                        <a:t>C1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/>
                        <a:t>"Students can find internship opportunities through CareerLink or external job portals. Applications must be submitted before the deadline, and some internships require departmental approval."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631008"/>
                  </a:ext>
                </a:extLst>
              </a:tr>
              <a:tr h="693318">
                <a:tc>
                  <a:txBody>
                    <a:bodyPr/>
                    <a:lstStyle/>
                    <a:p>
                      <a:r>
                        <a:rPr lang="en-IN" b="1"/>
                        <a:t>C2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"Applicants must prepare a resume, cover letter, and sometimes a recommendation letter. Some companies may also require a transcript or writing sample."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54970"/>
                  </a:ext>
                </a:extLst>
              </a:tr>
              <a:tr h="693318">
                <a:tc>
                  <a:txBody>
                    <a:bodyPr/>
                    <a:lstStyle/>
                    <a:p>
                      <a:r>
                        <a:rPr lang="en-IN" b="1"/>
                        <a:t>C3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"Internship applications are submitted via CareerLink. Students must verify eligibility based on their major before submission. Departmental approval is sometimes required."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799523"/>
                  </a:ext>
                </a:extLst>
              </a:tr>
              <a:tr h="693318">
                <a:tc>
                  <a:txBody>
                    <a:bodyPr/>
                    <a:lstStyle/>
                    <a:p>
                      <a:r>
                        <a:rPr lang="en-IN" b="1"/>
                        <a:t>C4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"The Career Center offers resume reviews, mock interviews, and one-on-one coaching to help students improve their applications."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5334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6DC174-C9AB-7246-D04B-59B135C71303}"/>
              </a:ext>
            </a:extLst>
          </p:cNvPr>
          <p:cNvSpPr txBox="1"/>
          <p:nvPr/>
        </p:nvSpPr>
        <p:spPr>
          <a:xfrm>
            <a:off x="10301990" y="360967"/>
            <a:ext cx="7361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spc="186" dirty="0">
                <a:solidFill>
                  <a:srgbClr val="393A38"/>
                </a:solidFill>
                <a:latin typeface="Poppins Bold"/>
                <a:cs typeface="Poppins Bold"/>
              </a:rPr>
              <a:t>Example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2712-D681-B3A9-F3AB-9A4D7B4F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E0A893-A11F-643B-07A9-E16F10BD74A1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846EAE7-90C9-4A8C-6310-F3C8BC414FD6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B80627F-BB54-CE98-DB4B-7EA7557454AD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B6A3085-9BF9-F29E-54B0-50CD8E37F173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F9C48EB-8CB0-4A77-EED2-24FDF1FF04E5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1294D7C-E406-2C62-F7FD-070801533A5A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5A4FD40-D620-8616-C9C9-6876A3EC1A6D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8D95E37-F093-0D85-5A7E-8D630E1D17FF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44057-9A9F-C903-3058-C9CB3082E178}"/>
              </a:ext>
            </a:extLst>
          </p:cNvPr>
          <p:cNvSpPr txBox="1"/>
          <p:nvPr/>
        </p:nvSpPr>
        <p:spPr>
          <a:xfrm>
            <a:off x="1353359" y="1458815"/>
            <a:ext cx="14113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Step 2: Question Generation from Chunks</a:t>
            </a:r>
          </a:p>
          <a:p>
            <a:pPr lvl="1"/>
            <a:r>
              <a:rPr lang="en-IN" sz="2600" b="1" dirty="0"/>
              <a:t>Objective: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600" dirty="0"/>
              <a:t>Create </a:t>
            </a:r>
            <a:r>
              <a:rPr lang="en-IN" sz="2600" b="1" dirty="0"/>
              <a:t>potential questions</a:t>
            </a:r>
            <a:r>
              <a:rPr lang="en-IN" sz="2600" dirty="0"/>
              <a:t> from each document chunk to </a:t>
            </a:r>
            <a:r>
              <a:rPr lang="en-IN" sz="2600" b="1" dirty="0"/>
              <a:t>improve retrieval accuracy</a:t>
            </a:r>
            <a:r>
              <a:rPr lang="en-IN" sz="2600" dirty="0"/>
              <a:t>..</a:t>
            </a:r>
          </a:p>
          <a:p>
            <a:pPr lvl="1"/>
            <a:r>
              <a:rPr lang="en-IN" sz="2600" b="1" dirty="0"/>
              <a:t>Process:</a:t>
            </a:r>
          </a:p>
          <a:p>
            <a:pPr lvl="2">
              <a:buFont typeface="+mj-lt"/>
              <a:buAutoNum type="arabicPeriod"/>
            </a:pPr>
            <a:r>
              <a:rPr lang="en-IN" sz="2600" b="1" dirty="0"/>
              <a:t>Using GPT-3.5-turbo-instruct</a:t>
            </a:r>
            <a:r>
              <a:rPr lang="en-IN" sz="2600" dirty="0"/>
              <a:t> to generate </a:t>
            </a:r>
            <a:r>
              <a:rPr lang="en-IN" sz="2600" b="1" dirty="0"/>
              <a:t>questions for each chunk</a:t>
            </a:r>
            <a:r>
              <a:rPr lang="en-IN" sz="2600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en-IN" sz="2600" dirty="0"/>
              <a:t>Ensures </a:t>
            </a:r>
            <a:r>
              <a:rPr lang="en-IN" sz="2600" b="1" dirty="0"/>
              <a:t>each question captures key information</a:t>
            </a:r>
            <a:r>
              <a:rPr lang="en-IN" sz="2600" dirty="0"/>
              <a:t> within the chunk.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A371E-75A5-6326-FF8D-957CE09D2B9E}"/>
              </a:ext>
            </a:extLst>
          </p:cNvPr>
          <p:cNvSpPr txBox="1"/>
          <p:nvPr/>
        </p:nvSpPr>
        <p:spPr>
          <a:xfrm>
            <a:off x="1079104" y="4358377"/>
            <a:ext cx="758115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Generated Questions for Each Chunk</a:t>
            </a:r>
          </a:p>
          <a:p>
            <a:pPr algn="just"/>
            <a:r>
              <a:rPr lang="en-US" sz="2400" dirty="0"/>
              <a:t>🔹 </a:t>
            </a:r>
            <a:r>
              <a:rPr lang="en-US" sz="2400" b="1" dirty="0"/>
              <a:t>Chunk C1 (Internship Process &amp; Approval)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"Where can NDSU students find internship opportunities?"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"What are the steps to apply for an internship at NDSU?"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"Are internships at NDSU approved by departments?"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"What is the deadline for internship applications?"</a:t>
            </a:r>
            <a:endParaRPr lang="en-US" sz="2400" dirty="0"/>
          </a:p>
          <a:p>
            <a:pPr algn="just"/>
            <a:r>
              <a:rPr lang="en-US" sz="2400" dirty="0"/>
              <a:t>🔹 </a:t>
            </a:r>
            <a:r>
              <a:rPr lang="en-US" sz="2400" b="1" dirty="0"/>
              <a:t>Chunk C2 (Required Documents for Application)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"What documents are required for an internship application?"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"Do I need a cover letter for an internship?"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"Is a recommendation letter mandatory for internship applications?"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"Do some companies require transcripts for internship applications?"</a:t>
            </a:r>
            <a:endParaRPr lang="en-US" sz="2400" dirty="0"/>
          </a:p>
          <a:p>
            <a:pPr algn="just"/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71B2E-AD30-FBDA-51CF-B82A8ECBBEC9}"/>
              </a:ext>
            </a:extLst>
          </p:cNvPr>
          <p:cNvSpPr txBox="1"/>
          <p:nvPr/>
        </p:nvSpPr>
        <p:spPr>
          <a:xfrm>
            <a:off x="9036336" y="4403645"/>
            <a:ext cx="784887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🔹 </a:t>
            </a:r>
            <a:r>
              <a:rPr lang="en-US" sz="2400" b="1" dirty="0"/>
              <a:t>Chunk C3 (Submission Process &amp; Eligibility)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"Where should internship applications be submitted?"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"How do students verify their eligibility for an internship?"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"Is departmental approval required for internship applications?"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"What happens if a student is not eligible for an internship?"</a:t>
            </a:r>
            <a:endParaRPr lang="en-US" sz="2400" dirty="0"/>
          </a:p>
          <a:p>
            <a:pPr algn="just"/>
            <a:r>
              <a:rPr lang="en-US" sz="2400" dirty="0"/>
              <a:t>🔹 </a:t>
            </a:r>
            <a:r>
              <a:rPr lang="en-US" sz="2400" b="1" dirty="0"/>
              <a:t>Chunk C4 (Career Center Assistance)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"How can the Career Center help with internship applications?"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"Does the Career Center offer resume reviews?"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"Can students get mock interview practice at the Career Center?"</a:t>
            </a:r>
            <a:endParaRPr lang="en-US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400" i="1" dirty="0"/>
              <a:t>"Does the Career Center provide one-on-one coaching for job applications?"</a:t>
            </a:r>
            <a:endParaRPr lang="en-US" sz="2400" dirty="0"/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4186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53BF86-5F8E-AF51-2B7E-DDAFEE41FFE7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0EEC7B3-450D-8459-E1D1-C9822151C042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631C022-4AA2-57FD-5B83-E9FB90B85421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46B8865-A7A4-AF8D-6883-4BBE9CC98389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2707976E-C135-89B9-D5B2-FEA77ED5AE63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43609D2D-C691-3D67-ACF6-8342442A41EC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8D964A5-1B40-CEE3-86EC-BA013BAB5440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05AB0B7F-7321-EDF9-8FD5-BD75EE8648D6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31DC79-33D3-90E8-5ED4-ACDA93A2F42E}"/>
              </a:ext>
            </a:extLst>
          </p:cNvPr>
          <p:cNvSpPr txBox="1"/>
          <p:nvPr/>
        </p:nvSpPr>
        <p:spPr>
          <a:xfrm>
            <a:off x="1854068" y="1788166"/>
            <a:ext cx="14242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Each </a:t>
            </a:r>
            <a:r>
              <a:rPr lang="en-IN" sz="2400" b="1" dirty="0"/>
              <a:t>generated question</a:t>
            </a:r>
            <a:r>
              <a:rPr lang="en-IN" sz="2400" dirty="0"/>
              <a:t> is converted into a </a:t>
            </a:r>
            <a:r>
              <a:rPr lang="en-IN" sz="2400" b="1" dirty="0"/>
              <a:t>high-dimensional embedding vector</a:t>
            </a:r>
            <a:r>
              <a:rPr lang="en-IN" sz="2400" dirty="0"/>
              <a:t> using the </a:t>
            </a:r>
            <a:r>
              <a:rPr lang="en-IN" sz="2400" b="1" dirty="0"/>
              <a:t>BAAI/bge-large-en-v1.5</a:t>
            </a:r>
            <a:r>
              <a:rPr lang="en-IN" sz="2400" dirty="0"/>
              <a:t> embedding model. These embeddings allow </a:t>
            </a:r>
            <a:r>
              <a:rPr lang="en-IN" sz="2400" b="1" dirty="0"/>
              <a:t>semantic similarity search</a:t>
            </a:r>
            <a:r>
              <a:rPr lang="en-IN" sz="2400" dirty="0"/>
              <a:t>, making retrieval more </a:t>
            </a:r>
            <a:r>
              <a:rPr lang="en-IN" sz="2400" b="1" dirty="0"/>
              <a:t>accurate</a:t>
            </a:r>
            <a:r>
              <a:rPr lang="en-IN" sz="2400" dirty="0"/>
              <a:t> than traditional keyword matching</a:t>
            </a:r>
            <a:r>
              <a:rPr lang="en-IN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5F94F-4421-50C1-703F-4822A9110404}"/>
              </a:ext>
            </a:extLst>
          </p:cNvPr>
          <p:cNvSpPr txBox="1"/>
          <p:nvPr/>
        </p:nvSpPr>
        <p:spPr>
          <a:xfrm>
            <a:off x="7185981" y="755084"/>
            <a:ext cx="92170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Step 3: Convert All Questions into Embedding Vectors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36EC0-ABF5-16D8-8AB1-9737EF9B0468}"/>
              </a:ext>
            </a:extLst>
          </p:cNvPr>
          <p:cNvSpPr txBox="1"/>
          <p:nvPr/>
        </p:nvSpPr>
        <p:spPr>
          <a:xfrm>
            <a:off x="1727176" y="3055268"/>
            <a:ext cx="12961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u="sng" dirty="0"/>
              <a:t>Embedding Process</a:t>
            </a:r>
          </a:p>
          <a:p>
            <a:pPr lvl="1" algn="just">
              <a:buFont typeface="+mj-lt"/>
              <a:buAutoNum type="arabicPeriod"/>
            </a:pPr>
            <a:r>
              <a:rPr lang="en-US" sz="2400" b="1" dirty="0"/>
              <a:t>Use BAAI/bge-large-en-v1.5</a:t>
            </a:r>
            <a:r>
              <a:rPr lang="en-US" sz="2400" dirty="0"/>
              <a:t> to generate vector representations for each question.</a:t>
            </a:r>
          </a:p>
          <a:p>
            <a:pPr lvl="1" algn="just">
              <a:buFont typeface="+mj-lt"/>
              <a:buAutoNum type="arabicPeriod"/>
            </a:pPr>
            <a:r>
              <a:rPr lang="en-US" sz="2400" dirty="0"/>
              <a:t>Each </a:t>
            </a:r>
            <a:r>
              <a:rPr lang="en-US" sz="2400" b="1" dirty="0"/>
              <a:t>embedding vector</a:t>
            </a:r>
            <a:r>
              <a:rPr lang="en-US" sz="2400" dirty="0"/>
              <a:t> is a set of floating-point numbers in high-dimensional space (e.g., 768 or 1024 dimensions).</a:t>
            </a:r>
          </a:p>
          <a:p>
            <a:pPr lvl="1" algn="just">
              <a:buFont typeface="+mj-lt"/>
              <a:buAutoNum type="arabicPeriod"/>
            </a:pPr>
            <a:r>
              <a:rPr lang="en-US" sz="2400" b="1" dirty="0"/>
              <a:t>Similar questions</a:t>
            </a:r>
            <a:r>
              <a:rPr lang="en-US" sz="2400" dirty="0"/>
              <a:t> have embeddings that are </a:t>
            </a:r>
            <a:r>
              <a:rPr lang="en-US" sz="2400" b="1" dirty="0"/>
              <a:t>closer</a:t>
            </a:r>
            <a:r>
              <a:rPr lang="en-US" sz="2400" dirty="0"/>
              <a:t> in vector space, making retrieval </a:t>
            </a:r>
            <a:r>
              <a:rPr lang="en-US" sz="2400" b="1" dirty="0"/>
              <a:t>more precise</a:t>
            </a:r>
            <a:r>
              <a:rPr lang="en-US" sz="2400" dirty="0"/>
              <a:t>.</a:t>
            </a:r>
          </a:p>
          <a:p>
            <a:pPr lvl="1" algn="just">
              <a:buFont typeface="+mj-lt"/>
              <a:buAutoNum type="arabicPeriod"/>
            </a:pPr>
            <a:r>
              <a:rPr lang="en-US" sz="2400" b="1" dirty="0"/>
              <a:t>Embeddings are stored</a:t>
            </a:r>
            <a:r>
              <a:rPr lang="en-US" sz="2400" dirty="0"/>
              <a:t> in an </a:t>
            </a:r>
            <a:r>
              <a:rPr lang="en-US" sz="2400" b="1" dirty="0"/>
              <a:t>inverted index</a:t>
            </a:r>
            <a:r>
              <a:rPr lang="en-US" sz="2400" dirty="0"/>
              <a:t>, linking each question to its corresponding document chunks.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CCAD2-A335-F937-3FF7-65C460F71D01}"/>
              </a:ext>
            </a:extLst>
          </p:cNvPr>
          <p:cNvSpPr txBox="1"/>
          <p:nvPr/>
        </p:nvSpPr>
        <p:spPr>
          <a:xfrm>
            <a:off x="1079104" y="61089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Generated Questions &amp; Their Embeddings</a:t>
            </a:r>
            <a:endParaRPr lang="en-IN" sz="2400" b="1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8DEAA3-8ACC-16EA-D139-CE064AC3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72709"/>
              </p:ext>
            </p:extLst>
          </p:nvPr>
        </p:nvGraphicFramePr>
        <p:xfrm>
          <a:off x="3383360" y="7045773"/>
          <a:ext cx="655272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752">
                  <a:extLst>
                    <a:ext uri="{9D8B030D-6E8A-4147-A177-3AD203B41FA5}">
                      <a16:colId xmlns:a16="http://schemas.microsoft.com/office/drawing/2014/main" val="2317439463"/>
                    </a:ext>
                  </a:extLst>
                </a:gridCol>
                <a:gridCol w="2971976">
                  <a:extLst>
                    <a:ext uri="{9D8B030D-6E8A-4147-A177-3AD203B41FA5}">
                      <a16:colId xmlns:a16="http://schemas.microsoft.com/office/drawing/2014/main" val="101312275"/>
                    </a:ext>
                  </a:extLst>
                </a:gridCol>
              </a:tblGrid>
              <a:tr h="51454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Generated Question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Embedding Vector (Example Values)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211519"/>
                  </a:ext>
                </a:extLst>
              </a:tr>
              <a:tr h="51454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"Where can NDSU students find internship opportunities?"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(0.12, -0.45, 0.78, ..., 0.98)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568028"/>
                  </a:ext>
                </a:extLst>
              </a:tr>
              <a:tr h="51454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"What are the steps to apply for an internship at NDSU?"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(0.34, -0.67, 0.45, ..., 0.91)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20022"/>
                  </a:ext>
                </a:extLst>
              </a:tr>
              <a:tr h="5145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"Where should internship applications be submitted?"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(0.44, -0.33, 0.69, ..., 0.90)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384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61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89E517-9CF6-A52B-CE64-D023DBAE9232}"/>
              </a:ext>
            </a:extLst>
          </p:cNvPr>
          <p:cNvSpPr/>
          <p:nvPr/>
        </p:nvSpPr>
        <p:spPr>
          <a:xfrm>
            <a:off x="-1193778" y="-388447"/>
            <a:ext cx="5081194" cy="5171907"/>
          </a:xfrm>
          <a:custGeom>
            <a:avLst/>
            <a:gdLst/>
            <a:ahLst/>
            <a:cxnLst/>
            <a:rect l="l" t="t" r="r" b="b"/>
            <a:pathLst>
              <a:path w="5270982" h="5270982">
                <a:moveTo>
                  <a:pt x="0" y="0"/>
                </a:moveTo>
                <a:lnTo>
                  <a:pt x="5270982" y="0"/>
                </a:lnTo>
                <a:lnTo>
                  <a:pt x="5270982" y="5270982"/>
                </a:lnTo>
                <a:lnTo>
                  <a:pt x="0" y="52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E14F7F-3407-7A79-D8E7-4862F0E4E2B1}"/>
              </a:ext>
            </a:extLst>
          </p:cNvPr>
          <p:cNvSpPr/>
          <p:nvPr/>
        </p:nvSpPr>
        <p:spPr>
          <a:xfrm flipH="1" flipV="1">
            <a:off x="15264680" y="6943700"/>
            <a:ext cx="3910922" cy="4052826"/>
          </a:xfrm>
          <a:custGeom>
            <a:avLst/>
            <a:gdLst/>
            <a:ahLst/>
            <a:cxnLst/>
            <a:rect l="l" t="t" r="r" b="b"/>
            <a:pathLst>
              <a:path w="4092904" h="4092904">
                <a:moveTo>
                  <a:pt x="4092904" y="4092904"/>
                </a:moveTo>
                <a:lnTo>
                  <a:pt x="0" y="4092904"/>
                </a:lnTo>
                <a:lnTo>
                  <a:pt x="0" y="0"/>
                </a:lnTo>
                <a:lnTo>
                  <a:pt x="4092904" y="0"/>
                </a:lnTo>
                <a:lnTo>
                  <a:pt x="4092904" y="40929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1D200A8C-857F-EDDA-2612-DC689AB287F8}"/>
              </a:ext>
            </a:extLst>
          </p:cNvPr>
          <p:cNvGrpSpPr/>
          <p:nvPr/>
        </p:nvGrpSpPr>
        <p:grpSpPr>
          <a:xfrm>
            <a:off x="16885208" y="246570"/>
            <a:ext cx="1543050" cy="1564259"/>
            <a:chOff x="0" y="0"/>
            <a:chExt cx="406400" cy="41198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B63EBE8-947F-A52D-BB50-773872E90EB3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F89304A-80ED-15A8-F5D7-F55DC907C7F9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8BDA11D8-8F5A-A254-02DF-80D101DA355D}"/>
              </a:ext>
            </a:extLst>
          </p:cNvPr>
          <p:cNvGrpSpPr/>
          <p:nvPr/>
        </p:nvGrpSpPr>
        <p:grpSpPr>
          <a:xfrm>
            <a:off x="16113683" y="246570"/>
            <a:ext cx="1543050" cy="1564259"/>
            <a:chOff x="0" y="0"/>
            <a:chExt cx="406400" cy="41198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01445D4-268C-AD01-33F2-DFE49354FD9F}"/>
                </a:ext>
              </a:extLst>
            </p:cNvPr>
            <p:cNvSpPr/>
            <p:nvPr/>
          </p:nvSpPr>
          <p:spPr>
            <a:xfrm>
              <a:off x="0" y="0"/>
              <a:ext cx="406400" cy="411986"/>
            </a:xfrm>
            <a:custGeom>
              <a:avLst/>
              <a:gdLst/>
              <a:ahLst/>
              <a:cxnLst/>
              <a:rect l="l" t="t" r="r" b="b"/>
              <a:pathLst>
                <a:path w="406400" h="411986">
                  <a:moveTo>
                    <a:pt x="0" y="0"/>
                  </a:moveTo>
                  <a:lnTo>
                    <a:pt x="203200" y="0"/>
                  </a:lnTo>
                  <a:lnTo>
                    <a:pt x="406400" y="205993"/>
                  </a:lnTo>
                  <a:lnTo>
                    <a:pt x="203200" y="411986"/>
                  </a:lnTo>
                  <a:lnTo>
                    <a:pt x="0" y="411986"/>
                  </a:lnTo>
                  <a:lnTo>
                    <a:pt x="203200" y="205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66824C56-BA8E-2337-4295-414E16E33599}"/>
                </a:ext>
              </a:extLst>
            </p:cNvPr>
            <p:cNvSpPr txBox="1"/>
            <p:nvPr/>
          </p:nvSpPr>
          <p:spPr>
            <a:xfrm>
              <a:off x="177800" y="-104775"/>
              <a:ext cx="152400" cy="5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endParaRPr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B3B149-7FC8-C8E3-C46A-930211FA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15965"/>
              </p:ext>
            </p:extLst>
          </p:nvPr>
        </p:nvGraphicFramePr>
        <p:xfrm>
          <a:off x="2519264" y="1183060"/>
          <a:ext cx="13112216" cy="873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970">
                  <a:extLst>
                    <a:ext uri="{9D8B030D-6E8A-4147-A177-3AD203B41FA5}">
                      <a16:colId xmlns:a16="http://schemas.microsoft.com/office/drawing/2014/main" val="3036651245"/>
                    </a:ext>
                  </a:extLst>
                </a:gridCol>
                <a:gridCol w="3282649">
                  <a:extLst>
                    <a:ext uri="{9D8B030D-6E8A-4147-A177-3AD203B41FA5}">
                      <a16:colId xmlns:a16="http://schemas.microsoft.com/office/drawing/2014/main" val="2996089483"/>
                    </a:ext>
                  </a:extLst>
                </a:gridCol>
                <a:gridCol w="3355597">
                  <a:extLst>
                    <a:ext uri="{9D8B030D-6E8A-4147-A177-3AD203B41FA5}">
                      <a16:colId xmlns:a16="http://schemas.microsoft.com/office/drawing/2014/main" val="2830676361"/>
                    </a:ext>
                  </a:extLst>
                </a:gridCol>
              </a:tblGrid>
              <a:tr h="575387">
                <a:tc>
                  <a:txBody>
                    <a:bodyPr/>
                    <a:lstStyle/>
                    <a:p>
                      <a:r>
                        <a:rPr lang="en-IN" b="1" dirty="0"/>
                        <a:t>Generated Question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Embedding Vector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Linked Chunks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332508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"Where can NDSU students find internship opportunities?"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(0.12, -0.45, 0.78, ..., 0.98)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C1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289809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"What are the steps to apply for an internship at NDSU?"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(0.34, -0.67, 0.45, ..., 0.91)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C1,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228809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"Are internships at NDSU approved by departments?"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(0.41, -0.58, 0.32, ..., 0.87)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C1,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940912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"What is the deadline for internship applications?"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(0.19, -0.30, 0.88, ..., 0.92)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C1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356409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"What documents are required for an internship application?"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(0.55, -0.23, 0.68, ..., 0.88)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C2, 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179149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"Do I need a cover letter for an internship?"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(0.25, -0.61, 0.39, ..., 0.86)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C2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00169"/>
                  </a:ext>
                </a:extLst>
              </a:tr>
              <a:tr h="993134">
                <a:tc>
                  <a:txBody>
                    <a:bodyPr/>
                    <a:lstStyle/>
                    <a:p>
                      <a:r>
                        <a:rPr lang="en-US" i="1"/>
                        <a:t>"Is a recommendation letter mandatory for internship applications?"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(0.48, -0.52, 0.44, ..., 0.85)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C2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789916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"Where should internship applications be submitted?"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(0.44, -0.33, 0.69, ..., 0.90)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44638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"How do students verify their eligibility for an internship?"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(0.31, -0.47, 0.71, ..., 0.93)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C3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349505"/>
                  </a:ext>
                </a:extLst>
              </a:tr>
              <a:tr h="993134">
                <a:tc>
                  <a:txBody>
                    <a:bodyPr/>
                    <a:lstStyle/>
                    <a:p>
                      <a:r>
                        <a:rPr lang="en-US" i="1"/>
                        <a:t>"How can the Career Center help with internship applications?"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(0.21, -0.50, 0.82, ..., 0.94)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C4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5784"/>
                  </a:ext>
                </a:extLst>
              </a:tr>
              <a:tr h="575387">
                <a:tc>
                  <a:txBody>
                    <a:bodyPr/>
                    <a:lstStyle/>
                    <a:p>
                      <a:r>
                        <a:rPr lang="en-US" i="1"/>
                        <a:t>"Does the Career Center offer resume reviews?"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(0.38, -0.46, 0.79, ..., 0.95)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C4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530990"/>
                  </a:ext>
                </a:extLst>
              </a:tr>
              <a:tr h="993134">
                <a:tc>
                  <a:txBody>
                    <a:bodyPr/>
                    <a:lstStyle/>
                    <a:p>
                      <a:r>
                        <a:rPr lang="en-US" i="1" dirty="0"/>
                        <a:t>"Can students get mock interview practice at the Career Center?"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i="1"/>
                        <a:t>(0.29, -0.55, 0.72, ..., 0.89)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58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73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4083</Words>
  <Application>Microsoft Office PowerPoint</Application>
  <PresentationFormat>Custom</PresentationFormat>
  <Paragraphs>493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Poppins Bold</vt:lpstr>
      <vt:lpstr>Arial</vt:lpstr>
      <vt:lpstr>Alice Bold Italics</vt:lpstr>
      <vt:lpstr>Poppins</vt:lpstr>
      <vt:lpstr>Calibri</vt:lpstr>
      <vt:lpstr>Poppins Bold Italics</vt:lpstr>
      <vt:lpstr>Courier New</vt:lpstr>
      <vt:lpstr>Wingdings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Hanover &amp; Tyke</dc:title>
  <dc:creator>rvr</dc:creator>
  <cp:lastModifiedBy>Galla Durga Rama Satya Pradeep Kumar</cp:lastModifiedBy>
  <cp:revision>17</cp:revision>
  <dcterms:created xsi:type="dcterms:W3CDTF">2006-08-16T00:00:00Z</dcterms:created>
  <dcterms:modified xsi:type="dcterms:W3CDTF">2025-07-11T00:37:02Z</dcterms:modified>
  <dc:identifier>DAGb4Ip9S8A</dc:identifier>
</cp:coreProperties>
</file>